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1"/>
  </p:notesMasterIdLst>
  <p:sldIdLst>
    <p:sldId id="256" r:id="rId2"/>
    <p:sldId id="4585" r:id="rId3"/>
    <p:sldId id="261" r:id="rId4"/>
    <p:sldId id="257" r:id="rId5"/>
    <p:sldId id="4595" r:id="rId6"/>
    <p:sldId id="264" r:id="rId7"/>
    <p:sldId id="4108" r:id="rId8"/>
    <p:sldId id="4569" r:id="rId9"/>
    <p:sldId id="4568" r:id="rId10"/>
    <p:sldId id="4508" r:id="rId11"/>
    <p:sldId id="4570" r:id="rId12"/>
    <p:sldId id="265" r:id="rId13"/>
    <p:sldId id="266" r:id="rId14"/>
    <p:sldId id="4573" r:id="rId15"/>
    <p:sldId id="4576" r:id="rId16"/>
    <p:sldId id="4598" r:id="rId17"/>
    <p:sldId id="4574" r:id="rId18"/>
    <p:sldId id="4588" r:id="rId19"/>
    <p:sldId id="4597" r:id="rId20"/>
    <p:sldId id="267" r:id="rId21"/>
    <p:sldId id="4575" r:id="rId22"/>
    <p:sldId id="4589" r:id="rId23"/>
    <p:sldId id="4592" r:id="rId24"/>
    <p:sldId id="4599" r:id="rId25"/>
    <p:sldId id="4590" r:id="rId26"/>
    <p:sldId id="4603" r:id="rId27"/>
    <p:sldId id="4584" r:id="rId28"/>
    <p:sldId id="4578" r:id="rId29"/>
    <p:sldId id="4591" r:id="rId30"/>
    <p:sldId id="4604" r:id="rId31"/>
    <p:sldId id="4583" r:id="rId32"/>
    <p:sldId id="4596" r:id="rId33"/>
    <p:sldId id="4587" r:id="rId34"/>
    <p:sldId id="4593" r:id="rId35"/>
    <p:sldId id="4586" r:id="rId36"/>
    <p:sldId id="4601" r:id="rId37"/>
    <p:sldId id="4602" r:id="rId38"/>
    <p:sldId id="4600" r:id="rId39"/>
    <p:sldId id="45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C25"/>
    <a:srgbClr val="143F5B"/>
    <a:srgbClr val="90BB23"/>
    <a:srgbClr val="D1D3D6"/>
    <a:srgbClr val="585858"/>
    <a:srgbClr val="595959"/>
    <a:srgbClr val="133F5B"/>
    <a:srgbClr val="BEDCF1"/>
    <a:srgbClr val="6687A8"/>
    <a:srgbClr val="7E9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7"/>
    <p:restoredTop sz="96260"/>
  </p:normalViewPr>
  <p:slideViewPr>
    <p:cSldViewPr snapToGrid="0">
      <p:cViewPr>
        <p:scale>
          <a:sx n="100" d="100"/>
          <a:sy n="100" d="100"/>
        </p:scale>
        <p:origin x="952" y="6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hyperlink" Target="https://forms.gle/AN3Db24xVKiBAgFm6" TargetMode="External"/><Relationship Id="rId1" Type="http://schemas.openxmlformats.org/officeDocument/2006/relationships/hyperlink" Target="https://doodle.com/sign-up-sheet/participate/cb476481-c242-4432-b673-e3520ad8c853/select" TargetMode="Externa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hyperlink" Target="https://doodle.com/sign-up-sheet/participate/cb476481-c242-4432-b673-e3520ad8c853/select" TargetMode="External"/><Relationship Id="rId7" Type="http://schemas.openxmlformats.org/officeDocument/2006/relationships/image" Target="../media/image23.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hyperlink" Target="https://forms.gle/AN3Db24xVKiBAgFm6" TargetMode="External"/><Relationship Id="rId5" Type="http://schemas.openxmlformats.org/officeDocument/2006/relationships/image" Target="../media/image22.svg"/><Relationship Id="rId10" Type="http://schemas.openxmlformats.org/officeDocument/2006/relationships/image" Target="../media/image26.svg"/><Relationship Id="rId4" Type="http://schemas.openxmlformats.org/officeDocument/2006/relationships/image" Target="../media/image21.pn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2502E-7665-A849-B4EB-49CC72094EEA}"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F15A96F4-542A-3846-B4C9-FB6B112A58E2}">
      <dgm:prSet phldrT="[Text]" custT="1"/>
      <dgm:spPr>
        <a:solidFill>
          <a:srgbClr val="231E20"/>
        </a:solidFill>
      </dgm:spPr>
      <dgm:t>
        <a:bodyPr/>
        <a:lstStyle/>
        <a:p>
          <a:r>
            <a:rPr lang="en-US" sz="1100" dirty="0">
              <a:latin typeface="Montserrat" pitchFamily="2" charset="77"/>
            </a:rPr>
            <a:t>Enhance OFCY reporting to clearly demonstrate impact of collective OFCY programming</a:t>
          </a:r>
        </a:p>
      </dgm:t>
    </dgm:pt>
    <dgm:pt modelId="{36719A4A-81A8-B848-A92E-F53EF145ED2B}" type="parTrans" cxnId="{CF7B5656-5E23-7F41-97D9-0017E73DB868}">
      <dgm:prSet/>
      <dgm:spPr/>
      <dgm:t>
        <a:bodyPr/>
        <a:lstStyle/>
        <a:p>
          <a:endParaRPr lang="en-US">
            <a:latin typeface="Montserrat" pitchFamily="2" charset="77"/>
          </a:endParaRPr>
        </a:p>
      </dgm:t>
    </dgm:pt>
    <dgm:pt modelId="{7FF2047A-2E24-0243-B93F-AC623385E5CA}" type="sibTrans" cxnId="{CF7B5656-5E23-7F41-97D9-0017E73DB868}">
      <dgm:prSet/>
      <dgm:spPr/>
      <dgm:t>
        <a:bodyPr/>
        <a:lstStyle/>
        <a:p>
          <a:endParaRPr lang="en-US">
            <a:latin typeface="Montserrat" pitchFamily="2" charset="77"/>
          </a:endParaRPr>
        </a:p>
      </dgm:t>
    </dgm:pt>
    <dgm:pt modelId="{CE628B7C-4318-5A44-B639-9A8AEC9E19CB}">
      <dgm:prSet phldrT="[Text]" custT="1"/>
      <dgm:spPr>
        <a:solidFill>
          <a:srgbClr val="FF7E0B"/>
        </a:solidFill>
      </dgm:spPr>
      <dgm:t>
        <a:bodyPr/>
        <a:lstStyle/>
        <a:p>
          <a:r>
            <a:rPr lang="en-US" sz="1600" b="0" dirty="0">
              <a:latin typeface="Montserrat" pitchFamily="2" charset="77"/>
            </a:rPr>
            <a:t>Embrace City of Oakland  RBA framework</a:t>
          </a:r>
          <a:endParaRPr lang="en-US" sz="1600" dirty="0">
            <a:latin typeface="Montserrat" pitchFamily="2" charset="77"/>
          </a:endParaRPr>
        </a:p>
      </dgm:t>
    </dgm:pt>
    <dgm:pt modelId="{0B4FA4B8-5F7A-8E46-BF04-CA3EA226BE0B}" type="parTrans" cxnId="{57C4824B-972F-CF44-80D4-01B1C49E4322}">
      <dgm:prSet/>
      <dgm:spPr>
        <a:solidFill>
          <a:srgbClr val="FF7E0B"/>
        </a:solidFill>
      </dgm:spPr>
      <dgm:t>
        <a:bodyPr/>
        <a:lstStyle/>
        <a:p>
          <a:endParaRPr lang="en-US" dirty="0">
            <a:latin typeface="Montserrat" pitchFamily="2" charset="77"/>
          </a:endParaRPr>
        </a:p>
      </dgm:t>
    </dgm:pt>
    <dgm:pt modelId="{B9D6E292-3D6F-5A4E-85AD-8CA0B74AC4BA}" type="sibTrans" cxnId="{57C4824B-972F-CF44-80D4-01B1C49E4322}">
      <dgm:prSet/>
      <dgm:spPr/>
      <dgm:t>
        <a:bodyPr/>
        <a:lstStyle/>
        <a:p>
          <a:endParaRPr lang="en-US">
            <a:latin typeface="Montserrat" pitchFamily="2" charset="77"/>
          </a:endParaRPr>
        </a:p>
      </dgm:t>
    </dgm:pt>
    <dgm:pt modelId="{8F996421-0C02-1D4C-8267-830192C2373B}">
      <dgm:prSet phldrT="[Text]" custT="1"/>
      <dgm:spPr>
        <a:solidFill>
          <a:srgbClr val="8AC556"/>
        </a:solidFill>
      </dgm:spPr>
      <dgm:t>
        <a:bodyPr/>
        <a:lstStyle/>
        <a:p>
          <a:r>
            <a:rPr lang="en-US" sz="1600" b="0" dirty="0">
              <a:latin typeface="Montserrat" pitchFamily="2" charset="77"/>
            </a:rPr>
            <a:t>Align outcomes across COO Departments in key strategy areas</a:t>
          </a:r>
          <a:endParaRPr lang="en-US" sz="1600" dirty="0">
            <a:latin typeface="Montserrat" pitchFamily="2" charset="77"/>
          </a:endParaRPr>
        </a:p>
      </dgm:t>
    </dgm:pt>
    <dgm:pt modelId="{C973768B-004A-9445-96C0-ED411D9FBEBC}" type="parTrans" cxnId="{5290CB60-3B1B-8E42-B436-D5251C5793AB}">
      <dgm:prSet/>
      <dgm:spPr>
        <a:solidFill>
          <a:srgbClr val="8AC556"/>
        </a:solidFill>
      </dgm:spPr>
      <dgm:t>
        <a:bodyPr/>
        <a:lstStyle/>
        <a:p>
          <a:endParaRPr lang="en-US" dirty="0">
            <a:latin typeface="Montserrat" pitchFamily="2" charset="77"/>
          </a:endParaRPr>
        </a:p>
      </dgm:t>
    </dgm:pt>
    <dgm:pt modelId="{1B9D74D0-C437-5B4A-8142-573B75DA003C}" type="sibTrans" cxnId="{5290CB60-3B1B-8E42-B436-D5251C5793AB}">
      <dgm:prSet/>
      <dgm:spPr/>
      <dgm:t>
        <a:bodyPr/>
        <a:lstStyle/>
        <a:p>
          <a:endParaRPr lang="en-US">
            <a:latin typeface="Montserrat" pitchFamily="2" charset="77"/>
          </a:endParaRPr>
        </a:p>
      </dgm:t>
    </dgm:pt>
    <dgm:pt modelId="{DD311B1B-053D-DD41-84E6-3CD525EFE7EE}">
      <dgm:prSet phldrT="[Text]" custT="1"/>
      <dgm:spPr>
        <a:solidFill>
          <a:srgbClr val="01ADEF"/>
        </a:solidFill>
      </dgm:spPr>
      <dgm:t>
        <a:bodyPr/>
        <a:lstStyle/>
        <a:p>
          <a:r>
            <a:rPr lang="en-US" sz="1600" b="0" dirty="0">
              <a:latin typeface="Montserrat" pitchFamily="2" charset="77"/>
            </a:rPr>
            <a:t>Elevate participant voice</a:t>
          </a:r>
          <a:endParaRPr lang="en-US" sz="1600" dirty="0">
            <a:latin typeface="Montserrat" pitchFamily="2" charset="77"/>
          </a:endParaRPr>
        </a:p>
      </dgm:t>
    </dgm:pt>
    <dgm:pt modelId="{0EDFC07F-389F-A243-A916-129886A90F20}" type="parTrans" cxnId="{AE4E0D41-F95B-EE47-BDB5-11289F876DCC}">
      <dgm:prSet/>
      <dgm:spPr>
        <a:solidFill>
          <a:srgbClr val="01ADEF"/>
        </a:solidFill>
      </dgm:spPr>
      <dgm:t>
        <a:bodyPr/>
        <a:lstStyle/>
        <a:p>
          <a:endParaRPr lang="en-US" dirty="0">
            <a:latin typeface="Montserrat" pitchFamily="2" charset="77"/>
          </a:endParaRPr>
        </a:p>
      </dgm:t>
    </dgm:pt>
    <dgm:pt modelId="{B70E0B56-9940-924E-A583-AB3DE1777BE6}" type="sibTrans" cxnId="{AE4E0D41-F95B-EE47-BDB5-11289F876DCC}">
      <dgm:prSet/>
      <dgm:spPr/>
      <dgm:t>
        <a:bodyPr/>
        <a:lstStyle/>
        <a:p>
          <a:endParaRPr lang="en-US">
            <a:latin typeface="Montserrat" pitchFamily="2" charset="77"/>
          </a:endParaRPr>
        </a:p>
      </dgm:t>
    </dgm:pt>
    <dgm:pt modelId="{C2314791-B2DF-5140-B27D-720A93B34BFE}">
      <dgm:prSet phldrT="[Text]" custT="1"/>
      <dgm:spPr>
        <a:solidFill>
          <a:srgbClr val="90228F"/>
        </a:solidFill>
      </dgm:spPr>
      <dgm:t>
        <a:bodyPr/>
        <a:lstStyle/>
        <a:p>
          <a:r>
            <a:rPr lang="en-US" sz="1600" b="0" dirty="0">
              <a:latin typeface="Montserrat" pitchFamily="2" charset="77"/>
            </a:rPr>
            <a:t>Improve collective storytelling</a:t>
          </a:r>
          <a:endParaRPr lang="en-US" sz="1600" dirty="0">
            <a:latin typeface="Montserrat" pitchFamily="2" charset="77"/>
          </a:endParaRPr>
        </a:p>
      </dgm:t>
    </dgm:pt>
    <dgm:pt modelId="{8F23E13F-6603-4C4C-BAA1-39E1DF9EDF01}" type="parTrans" cxnId="{9D629DAA-8ABA-274F-9DCB-D0695753F0B7}">
      <dgm:prSet/>
      <dgm:spPr>
        <a:solidFill>
          <a:srgbClr val="90228F"/>
        </a:solidFill>
      </dgm:spPr>
      <dgm:t>
        <a:bodyPr/>
        <a:lstStyle/>
        <a:p>
          <a:endParaRPr lang="en-US" dirty="0">
            <a:latin typeface="Montserrat" pitchFamily="2" charset="77"/>
          </a:endParaRPr>
        </a:p>
      </dgm:t>
    </dgm:pt>
    <dgm:pt modelId="{3C30AA77-86C8-804D-A0C7-23340BF9EE1B}" type="sibTrans" cxnId="{9D629DAA-8ABA-274F-9DCB-D0695753F0B7}">
      <dgm:prSet/>
      <dgm:spPr/>
      <dgm:t>
        <a:bodyPr/>
        <a:lstStyle/>
        <a:p>
          <a:endParaRPr lang="en-US">
            <a:latin typeface="Montserrat" pitchFamily="2" charset="77"/>
          </a:endParaRPr>
        </a:p>
      </dgm:t>
    </dgm:pt>
    <dgm:pt modelId="{4F87D86B-E5AF-A544-BE58-B6B5A648D98C}">
      <dgm:prSet custT="1"/>
      <dgm:spPr>
        <a:solidFill>
          <a:srgbClr val="01ADEF"/>
        </a:solidFill>
      </dgm:spPr>
      <dgm:t>
        <a:bodyPr/>
        <a:lstStyle/>
        <a:p>
          <a:r>
            <a:rPr lang="en-US" sz="1600" b="0" dirty="0">
              <a:latin typeface="Montserrat" pitchFamily="2" charset="77"/>
            </a:rPr>
            <a:t>Define clear &amp; consistent outcome measures across OFCY strategies</a:t>
          </a:r>
        </a:p>
      </dgm:t>
    </dgm:pt>
    <dgm:pt modelId="{9CD9ACE4-DDEC-E14A-AB62-ECE81CBDD4D2}" type="parTrans" cxnId="{7159C23B-52FF-9C44-B970-C7BCCD85DC98}">
      <dgm:prSet/>
      <dgm:spPr>
        <a:solidFill>
          <a:srgbClr val="01ADEF"/>
        </a:solidFill>
      </dgm:spPr>
      <dgm:t>
        <a:bodyPr/>
        <a:lstStyle/>
        <a:p>
          <a:endParaRPr lang="en-US" dirty="0">
            <a:latin typeface="Montserrat" pitchFamily="2" charset="77"/>
          </a:endParaRPr>
        </a:p>
      </dgm:t>
    </dgm:pt>
    <dgm:pt modelId="{172A38BF-1C07-A248-BC3D-4C8B456A1890}" type="sibTrans" cxnId="{7159C23B-52FF-9C44-B970-C7BCCD85DC98}">
      <dgm:prSet/>
      <dgm:spPr/>
      <dgm:t>
        <a:bodyPr/>
        <a:lstStyle/>
        <a:p>
          <a:endParaRPr lang="en-US">
            <a:latin typeface="Montserrat" pitchFamily="2" charset="77"/>
          </a:endParaRPr>
        </a:p>
      </dgm:t>
    </dgm:pt>
    <dgm:pt modelId="{7BE8ABA6-BE21-BA45-B5D2-B7798B6371E8}" type="pres">
      <dgm:prSet presAssocID="{A592502E-7665-A849-B4EB-49CC72094EEA}" presName="Name0" presStyleCnt="0">
        <dgm:presLayoutVars>
          <dgm:chMax val="1"/>
          <dgm:dir/>
          <dgm:animLvl val="ctr"/>
          <dgm:resizeHandles val="exact"/>
        </dgm:presLayoutVars>
      </dgm:prSet>
      <dgm:spPr/>
    </dgm:pt>
    <dgm:pt modelId="{36B74C9B-3486-2245-9A0D-F2906D0DA0EC}" type="pres">
      <dgm:prSet presAssocID="{F15A96F4-542A-3846-B4C9-FB6B112A58E2}" presName="centerShape" presStyleLbl="node0" presStyleIdx="0" presStyleCnt="1" custScaleX="126010" custScaleY="138771"/>
      <dgm:spPr>
        <a:prstGeom prst="star6">
          <a:avLst/>
        </a:prstGeom>
      </dgm:spPr>
    </dgm:pt>
    <dgm:pt modelId="{CBEA431D-B872-6744-99FA-57A971E6F9C4}" type="pres">
      <dgm:prSet presAssocID="{0B4FA4B8-5F7A-8E46-BF04-CA3EA226BE0B}" presName="parTrans" presStyleLbl="sibTrans2D1" presStyleIdx="0" presStyleCnt="5"/>
      <dgm:spPr/>
    </dgm:pt>
    <dgm:pt modelId="{A69B2B07-D31B-7143-805B-466E803EA9EB}" type="pres">
      <dgm:prSet presAssocID="{0B4FA4B8-5F7A-8E46-BF04-CA3EA226BE0B}" presName="connectorText" presStyleLbl="sibTrans2D1" presStyleIdx="0" presStyleCnt="5"/>
      <dgm:spPr/>
    </dgm:pt>
    <dgm:pt modelId="{E5BD2D56-98F1-4C40-A3D5-8EB69D6814BB}" type="pres">
      <dgm:prSet presAssocID="{CE628B7C-4318-5A44-B639-9A8AEC9E19CB}" presName="node" presStyleLbl="node1" presStyleIdx="0" presStyleCnt="5" custScaleX="127480" custScaleY="100728">
        <dgm:presLayoutVars>
          <dgm:bulletEnabled val="1"/>
        </dgm:presLayoutVars>
      </dgm:prSet>
      <dgm:spPr/>
    </dgm:pt>
    <dgm:pt modelId="{41C32041-F42B-6046-AA67-3D92A8B63490}" type="pres">
      <dgm:prSet presAssocID="{C973768B-004A-9445-96C0-ED411D9FBEBC}" presName="parTrans" presStyleLbl="sibTrans2D1" presStyleIdx="1" presStyleCnt="5"/>
      <dgm:spPr/>
    </dgm:pt>
    <dgm:pt modelId="{1A508372-C4B3-3C49-967D-9F195090783E}" type="pres">
      <dgm:prSet presAssocID="{C973768B-004A-9445-96C0-ED411D9FBEBC}" presName="connectorText" presStyleLbl="sibTrans2D1" presStyleIdx="1" presStyleCnt="5"/>
      <dgm:spPr/>
    </dgm:pt>
    <dgm:pt modelId="{86EEB268-CA4B-8F45-896A-91FF69629165}" type="pres">
      <dgm:prSet presAssocID="{8F996421-0C02-1D4C-8267-830192C2373B}" presName="node" presStyleLbl="node1" presStyleIdx="1" presStyleCnt="5" custScaleX="127480" custScaleY="100728" custRadScaleRad="104168" custRadScaleInc="3730">
        <dgm:presLayoutVars>
          <dgm:bulletEnabled val="1"/>
        </dgm:presLayoutVars>
      </dgm:prSet>
      <dgm:spPr/>
    </dgm:pt>
    <dgm:pt modelId="{5527D0C6-1249-DA4F-96A1-E6108C7227BA}" type="pres">
      <dgm:prSet presAssocID="{0EDFC07F-389F-A243-A916-129886A90F20}" presName="parTrans" presStyleLbl="sibTrans2D1" presStyleIdx="2" presStyleCnt="5"/>
      <dgm:spPr/>
    </dgm:pt>
    <dgm:pt modelId="{6F2939F2-1BCE-204A-9F0F-8E5DC424FAE8}" type="pres">
      <dgm:prSet presAssocID="{0EDFC07F-389F-A243-A916-129886A90F20}" presName="connectorText" presStyleLbl="sibTrans2D1" presStyleIdx="2" presStyleCnt="5"/>
      <dgm:spPr/>
    </dgm:pt>
    <dgm:pt modelId="{91472216-E2B2-9C4D-AAC6-8B77B94F4B17}" type="pres">
      <dgm:prSet presAssocID="{DD311B1B-053D-DD41-84E6-3CD525EFE7EE}" presName="node" presStyleLbl="node1" presStyleIdx="2" presStyleCnt="5" custScaleX="127480" custScaleY="100728">
        <dgm:presLayoutVars>
          <dgm:bulletEnabled val="1"/>
        </dgm:presLayoutVars>
      </dgm:prSet>
      <dgm:spPr/>
    </dgm:pt>
    <dgm:pt modelId="{68B85300-CC75-384A-B470-6CF39F9BB55C}" type="pres">
      <dgm:prSet presAssocID="{8F23E13F-6603-4C4C-BAA1-39E1DF9EDF01}" presName="parTrans" presStyleLbl="sibTrans2D1" presStyleIdx="3" presStyleCnt="5"/>
      <dgm:spPr/>
    </dgm:pt>
    <dgm:pt modelId="{3CD33D0F-0CC4-4849-A1EE-D2E72AD6993A}" type="pres">
      <dgm:prSet presAssocID="{8F23E13F-6603-4C4C-BAA1-39E1DF9EDF01}" presName="connectorText" presStyleLbl="sibTrans2D1" presStyleIdx="3" presStyleCnt="5"/>
      <dgm:spPr/>
    </dgm:pt>
    <dgm:pt modelId="{3778601F-6879-4B48-B52A-C628073227CD}" type="pres">
      <dgm:prSet presAssocID="{C2314791-B2DF-5140-B27D-720A93B34BFE}" presName="node" presStyleLbl="node1" presStyleIdx="3" presStyleCnt="5" custScaleX="127480" custScaleY="100728">
        <dgm:presLayoutVars>
          <dgm:bulletEnabled val="1"/>
        </dgm:presLayoutVars>
      </dgm:prSet>
      <dgm:spPr/>
    </dgm:pt>
    <dgm:pt modelId="{D0AD36F1-DD64-5E4A-9E4A-36DD274645B3}" type="pres">
      <dgm:prSet presAssocID="{9CD9ACE4-DDEC-E14A-AB62-ECE81CBDD4D2}" presName="parTrans" presStyleLbl="sibTrans2D1" presStyleIdx="4" presStyleCnt="5"/>
      <dgm:spPr/>
    </dgm:pt>
    <dgm:pt modelId="{CA8817F7-B5C7-8F40-9358-30F1793F7EA9}" type="pres">
      <dgm:prSet presAssocID="{9CD9ACE4-DDEC-E14A-AB62-ECE81CBDD4D2}" presName="connectorText" presStyleLbl="sibTrans2D1" presStyleIdx="4" presStyleCnt="5"/>
      <dgm:spPr/>
    </dgm:pt>
    <dgm:pt modelId="{9378D7ED-EA9D-D645-AF7A-49DC9F6C0F90}" type="pres">
      <dgm:prSet presAssocID="{4F87D86B-E5AF-A544-BE58-B6B5A648D98C}" presName="node" presStyleLbl="node1" presStyleIdx="4" presStyleCnt="5" custScaleX="127480" custScaleY="100728" custRadScaleRad="109537" custRadScaleInc="-4582">
        <dgm:presLayoutVars>
          <dgm:bulletEnabled val="1"/>
        </dgm:presLayoutVars>
      </dgm:prSet>
      <dgm:spPr/>
    </dgm:pt>
  </dgm:ptLst>
  <dgm:cxnLst>
    <dgm:cxn modelId="{5B43DF00-73FA-6540-9DCF-8B5E1AC880D8}" type="presOf" srcId="{0EDFC07F-389F-A243-A916-129886A90F20}" destId="{5527D0C6-1249-DA4F-96A1-E6108C7227BA}" srcOrd="0" destOrd="0" presId="urn:microsoft.com/office/officeart/2005/8/layout/radial5"/>
    <dgm:cxn modelId="{7F3CFD07-0882-6F47-8451-A28A37A5D3F2}" type="presOf" srcId="{4F87D86B-E5AF-A544-BE58-B6B5A648D98C}" destId="{9378D7ED-EA9D-D645-AF7A-49DC9F6C0F90}" srcOrd="0" destOrd="0" presId="urn:microsoft.com/office/officeart/2005/8/layout/radial5"/>
    <dgm:cxn modelId="{C1371824-89A9-FD41-8DC1-4B81F7529F3B}" type="presOf" srcId="{8F23E13F-6603-4C4C-BAA1-39E1DF9EDF01}" destId="{68B85300-CC75-384A-B470-6CF39F9BB55C}" srcOrd="0" destOrd="0" presId="urn:microsoft.com/office/officeart/2005/8/layout/radial5"/>
    <dgm:cxn modelId="{6F724F32-A10A-ED46-B316-6C35A8700A66}" type="presOf" srcId="{9CD9ACE4-DDEC-E14A-AB62-ECE81CBDD4D2}" destId="{D0AD36F1-DD64-5E4A-9E4A-36DD274645B3}" srcOrd="0" destOrd="0" presId="urn:microsoft.com/office/officeart/2005/8/layout/radial5"/>
    <dgm:cxn modelId="{7159C23B-52FF-9C44-B970-C7BCCD85DC98}" srcId="{F15A96F4-542A-3846-B4C9-FB6B112A58E2}" destId="{4F87D86B-E5AF-A544-BE58-B6B5A648D98C}" srcOrd="4" destOrd="0" parTransId="{9CD9ACE4-DDEC-E14A-AB62-ECE81CBDD4D2}" sibTransId="{172A38BF-1C07-A248-BC3D-4C8B456A1890}"/>
    <dgm:cxn modelId="{AE4E0D41-F95B-EE47-BDB5-11289F876DCC}" srcId="{F15A96F4-542A-3846-B4C9-FB6B112A58E2}" destId="{DD311B1B-053D-DD41-84E6-3CD525EFE7EE}" srcOrd="2" destOrd="0" parTransId="{0EDFC07F-389F-A243-A916-129886A90F20}" sibTransId="{B70E0B56-9940-924E-A583-AB3DE1777BE6}"/>
    <dgm:cxn modelId="{A143B143-8F41-2E4B-A79A-14BB92C5AF6D}" type="presOf" srcId="{8F23E13F-6603-4C4C-BAA1-39E1DF9EDF01}" destId="{3CD33D0F-0CC4-4849-A1EE-D2E72AD6993A}" srcOrd="1" destOrd="0" presId="urn:microsoft.com/office/officeart/2005/8/layout/radial5"/>
    <dgm:cxn modelId="{57C4824B-972F-CF44-80D4-01B1C49E4322}" srcId="{F15A96F4-542A-3846-B4C9-FB6B112A58E2}" destId="{CE628B7C-4318-5A44-B639-9A8AEC9E19CB}" srcOrd="0" destOrd="0" parTransId="{0B4FA4B8-5F7A-8E46-BF04-CA3EA226BE0B}" sibTransId="{B9D6E292-3D6F-5A4E-85AD-8CA0B74AC4BA}"/>
    <dgm:cxn modelId="{E3CEF651-13D3-0C41-A3A0-661C60B0354B}" type="presOf" srcId="{9CD9ACE4-DDEC-E14A-AB62-ECE81CBDD4D2}" destId="{CA8817F7-B5C7-8F40-9358-30F1793F7EA9}" srcOrd="1" destOrd="0" presId="urn:microsoft.com/office/officeart/2005/8/layout/radial5"/>
    <dgm:cxn modelId="{CF7B5656-5E23-7F41-97D9-0017E73DB868}" srcId="{A592502E-7665-A849-B4EB-49CC72094EEA}" destId="{F15A96F4-542A-3846-B4C9-FB6B112A58E2}" srcOrd="0" destOrd="0" parTransId="{36719A4A-81A8-B848-A92E-F53EF145ED2B}" sibTransId="{7FF2047A-2E24-0243-B93F-AC623385E5CA}"/>
    <dgm:cxn modelId="{1887BA57-12B0-424B-977A-88F8EA04607E}" type="presOf" srcId="{0EDFC07F-389F-A243-A916-129886A90F20}" destId="{6F2939F2-1BCE-204A-9F0F-8E5DC424FAE8}" srcOrd="1" destOrd="0" presId="urn:microsoft.com/office/officeart/2005/8/layout/radial5"/>
    <dgm:cxn modelId="{5290CB60-3B1B-8E42-B436-D5251C5793AB}" srcId="{F15A96F4-542A-3846-B4C9-FB6B112A58E2}" destId="{8F996421-0C02-1D4C-8267-830192C2373B}" srcOrd="1" destOrd="0" parTransId="{C973768B-004A-9445-96C0-ED411D9FBEBC}" sibTransId="{1B9D74D0-C437-5B4A-8142-573B75DA003C}"/>
    <dgm:cxn modelId="{2320C16D-8215-0042-9083-2052888E93FE}" type="presOf" srcId="{C2314791-B2DF-5140-B27D-720A93B34BFE}" destId="{3778601F-6879-4B48-B52A-C628073227CD}" srcOrd="0" destOrd="0" presId="urn:microsoft.com/office/officeart/2005/8/layout/radial5"/>
    <dgm:cxn modelId="{5A8C0876-662C-1042-BA5E-C3B02F3083C8}" type="presOf" srcId="{8F996421-0C02-1D4C-8267-830192C2373B}" destId="{86EEB268-CA4B-8F45-896A-91FF69629165}" srcOrd="0" destOrd="0" presId="urn:microsoft.com/office/officeart/2005/8/layout/radial5"/>
    <dgm:cxn modelId="{B02D3CA4-F34E-0A4D-B02A-6E22C2F956B5}" type="presOf" srcId="{0B4FA4B8-5F7A-8E46-BF04-CA3EA226BE0B}" destId="{A69B2B07-D31B-7143-805B-466E803EA9EB}" srcOrd="1" destOrd="0" presId="urn:microsoft.com/office/officeart/2005/8/layout/radial5"/>
    <dgm:cxn modelId="{A8EBF1A6-3626-1442-840D-8F96ADAF79D7}" type="presOf" srcId="{C973768B-004A-9445-96C0-ED411D9FBEBC}" destId="{41C32041-F42B-6046-AA67-3D92A8B63490}" srcOrd="0" destOrd="0" presId="urn:microsoft.com/office/officeart/2005/8/layout/radial5"/>
    <dgm:cxn modelId="{51B758A7-F012-7443-8084-FFC475362EC5}" type="presOf" srcId="{F15A96F4-542A-3846-B4C9-FB6B112A58E2}" destId="{36B74C9B-3486-2245-9A0D-F2906D0DA0EC}" srcOrd="0" destOrd="0" presId="urn:microsoft.com/office/officeart/2005/8/layout/radial5"/>
    <dgm:cxn modelId="{9D629DAA-8ABA-274F-9DCB-D0695753F0B7}" srcId="{F15A96F4-542A-3846-B4C9-FB6B112A58E2}" destId="{C2314791-B2DF-5140-B27D-720A93B34BFE}" srcOrd="3" destOrd="0" parTransId="{8F23E13F-6603-4C4C-BAA1-39E1DF9EDF01}" sibTransId="{3C30AA77-86C8-804D-A0C7-23340BF9EE1B}"/>
    <dgm:cxn modelId="{0E539CAF-2033-CD4D-BE15-FD00BC400408}" type="presOf" srcId="{A592502E-7665-A849-B4EB-49CC72094EEA}" destId="{7BE8ABA6-BE21-BA45-B5D2-B7798B6371E8}" srcOrd="0" destOrd="0" presId="urn:microsoft.com/office/officeart/2005/8/layout/radial5"/>
    <dgm:cxn modelId="{CE68A1B0-11DC-0F46-A902-306A7464F5AC}" type="presOf" srcId="{DD311B1B-053D-DD41-84E6-3CD525EFE7EE}" destId="{91472216-E2B2-9C4D-AAC6-8B77B94F4B17}" srcOrd="0" destOrd="0" presId="urn:microsoft.com/office/officeart/2005/8/layout/radial5"/>
    <dgm:cxn modelId="{5ADB16D6-A65E-D043-94FF-1BED000E64EE}" type="presOf" srcId="{C973768B-004A-9445-96C0-ED411D9FBEBC}" destId="{1A508372-C4B3-3C49-967D-9F195090783E}" srcOrd="1" destOrd="0" presId="urn:microsoft.com/office/officeart/2005/8/layout/radial5"/>
    <dgm:cxn modelId="{ACBE5AD7-041A-9E4C-AF1D-F254FB432600}" type="presOf" srcId="{CE628B7C-4318-5A44-B639-9A8AEC9E19CB}" destId="{E5BD2D56-98F1-4C40-A3D5-8EB69D6814BB}" srcOrd="0" destOrd="0" presId="urn:microsoft.com/office/officeart/2005/8/layout/radial5"/>
    <dgm:cxn modelId="{463122F0-3A16-5145-8ABC-2D2B56A47343}" type="presOf" srcId="{0B4FA4B8-5F7A-8E46-BF04-CA3EA226BE0B}" destId="{CBEA431D-B872-6744-99FA-57A971E6F9C4}" srcOrd="0" destOrd="0" presId="urn:microsoft.com/office/officeart/2005/8/layout/radial5"/>
    <dgm:cxn modelId="{BB937BE3-F80B-C548-8F09-0222A57521D4}" type="presParOf" srcId="{7BE8ABA6-BE21-BA45-B5D2-B7798B6371E8}" destId="{36B74C9B-3486-2245-9A0D-F2906D0DA0EC}" srcOrd="0" destOrd="0" presId="urn:microsoft.com/office/officeart/2005/8/layout/radial5"/>
    <dgm:cxn modelId="{7795C92C-848A-2442-BCBD-185DAAC32B5F}" type="presParOf" srcId="{7BE8ABA6-BE21-BA45-B5D2-B7798B6371E8}" destId="{CBEA431D-B872-6744-99FA-57A971E6F9C4}" srcOrd="1" destOrd="0" presId="urn:microsoft.com/office/officeart/2005/8/layout/radial5"/>
    <dgm:cxn modelId="{5F81F776-74FF-9548-B73D-DE100A452440}" type="presParOf" srcId="{CBEA431D-B872-6744-99FA-57A971E6F9C4}" destId="{A69B2B07-D31B-7143-805B-466E803EA9EB}" srcOrd="0" destOrd="0" presId="urn:microsoft.com/office/officeart/2005/8/layout/radial5"/>
    <dgm:cxn modelId="{E3652330-889A-8F42-9118-F514723FBD46}" type="presParOf" srcId="{7BE8ABA6-BE21-BA45-B5D2-B7798B6371E8}" destId="{E5BD2D56-98F1-4C40-A3D5-8EB69D6814BB}" srcOrd="2" destOrd="0" presId="urn:microsoft.com/office/officeart/2005/8/layout/radial5"/>
    <dgm:cxn modelId="{C99E64CD-8D91-714B-9D6A-2ED397D30BF4}" type="presParOf" srcId="{7BE8ABA6-BE21-BA45-B5D2-B7798B6371E8}" destId="{41C32041-F42B-6046-AA67-3D92A8B63490}" srcOrd="3" destOrd="0" presId="urn:microsoft.com/office/officeart/2005/8/layout/radial5"/>
    <dgm:cxn modelId="{8A44C459-850B-EB4C-B676-018311B19D7C}" type="presParOf" srcId="{41C32041-F42B-6046-AA67-3D92A8B63490}" destId="{1A508372-C4B3-3C49-967D-9F195090783E}" srcOrd="0" destOrd="0" presId="urn:microsoft.com/office/officeart/2005/8/layout/radial5"/>
    <dgm:cxn modelId="{28DDA185-9928-C147-913E-81A91D11E19A}" type="presParOf" srcId="{7BE8ABA6-BE21-BA45-B5D2-B7798B6371E8}" destId="{86EEB268-CA4B-8F45-896A-91FF69629165}" srcOrd="4" destOrd="0" presId="urn:microsoft.com/office/officeart/2005/8/layout/radial5"/>
    <dgm:cxn modelId="{C172C748-ECA9-554C-88C7-392437438DB8}" type="presParOf" srcId="{7BE8ABA6-BE21-BA45-B5D2-B7798B6371E8}" destId="{5527D0C6-1249-DA4F-96A1-E6108C7227BA}" srcOrd="5" destOrd="0" presId="urn:microsoft.com/office/officeart/2005/8/layout/radial5"/>
    <dgm:cxn modelId="{8A89D7A4-E152-B041-B0AC-3B4EF3D1AC29}" type="presParOf" srcId="{5527D0C6-1249-DA4F-96A1-E6108C7227BA}" destId="{6F2939F2-1BCE-204A-9F0F-8E5DC424FAE8}" srcOrd="0" destOrd="0" presId="urn:microsoft.com/office/officeart/2005/8/layout/radial5"/>
    <dgm:cxn modelId="{E0D20896-0A56-D543-8BFF-E2B22606C9CF}" type="presParOf" srcId="{7BE8ABA6-BE21-BA45-B5D2-B7798B6371E8}" destId="{91472216-E2B2-9C4D-AAC6-8B77B94F4B17}" srcOrd="6" destOrd="0" presId="urn:microsoft.com/office/officeart/2005/8/layout/radial5"/>
    <dgm:cxn modelId="{35FDFDE8-BFBA-C945-94F6-B86F9036F726}" type="presParOf" srcId="{7BE8ABA6-BE21-BA45-B5D2-B7798B6371E8}" destId="{68B85300-CC75-384A-B470-6CF39F9BB55C}" srcOrd="7" destOrd="0" presId="urn:microsoft.com/office/officeart/2005/8/layout/radial5"/>
    <dgm:cxn modelId="{26505D56-3B66-134F-A13A-4DE08FECCCF3}" type="presParOf" srcId="{68B85300-CC75-384A-B470-6CF39F9BB55C}" destId="{3CD33D0F-0CC4-4849-A1EE-D2E72AD6993A}" srcOrd="0" destOrd="0" presId="urn:microsoft.com/office/officeart/2005/8/layout/radial5"/>
    <dgm:cxn modelId="{0A7C9CC2-94D1-3B4E-8FFA-08099060C071}" type="presParOf" srcId="{7BE8ABA6-BE21-BA45-B5D2-B7798B6371E8}" destId="{3778601F-6879-4B48-B52A-C628073227CD}" srcOrd="8" destOrd="0" presId="urn:microsoft.com/office/officeart/2005/8/layout/radial5"/>
    <dgm:cxn modelId="{53B50EB9-198A-2D47-8276-E9F7F4332261}" type="presParOf" srcId="{7BE8ABA6-BE21-BA45-B5D2-B7798B6371E8}" destId="{D0AD36F1-DD64-5E4A-9E4A-36DD274645B3}" srcOrd="9" destOrd="0" presId="urn:microsoft.com/office/officeart/2005/8/layout/radial5"/>
    <dgm:cxn modelId="{5C299700-2DB6-B748-9860-F317E3B42B3F}" type="presParOf" srcId="{D0AD36F1-DD64-5E4A-9E4A-36DD274645B3}" destId="{CA8817F7-B5C7-8F40-9358-30F1793F7EA9}" srcOrd="0" destOrd="0" presId="urn:microsoft.com/office/officeart/2005/8/layout/radial5"/>
    <dgm:cxn modelId="{3D9794AF-BFAC-1848-976A-A84650483D98}" type="presParOf" srcId="{7BE8ABA6-BE21-BA45-B5D2-B7798B6371E8}" destId="{9378D7ED-EA9D-D645-AF7A-49DC9F6C0F90}"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7C634-0C02-8E40-A6AF-493345B50C76}"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en-US"/>
        </a:p>
      </dgm:t>
    </dgm:pt>
    <dgm:pt modelId="{64BAAD0F-43C1-9A4B-B898-9741DED123BE}">
      <dgm:prSet phldrT="[Text]" custT="1"/>
      <dgm:spPr>
        <a:solidFill>
          <a:srgbClr val="8AC439"/>
        </a:solidFill>
      </dgm:spPr>
      <dgm:t>
        <a:bodyPr/>
        <a:lstStyle/>
        <a:p>
          <a:pPr marL="11113" indent="0">
            <a:tabLst/>
          </a:pPr>
          <a:r>
            <a:rPr lang="en-US" sz="2000" dirty="0">
              <a:latin typeface="Arial" panose="020B0604020202020204" pitchFamily="34" charset="0"/>
              <a:cs typeface="Arial" panose="020B0604020202020204" pitchFamily="34" charset="0"/>
            </a:rPr>
            <a:t>Across All of OFCY</a:t>
          </a:r>
        </a:p>
      </dgm:t>
    </dgm:pt>
    <dgm:pt modelId="{5760F8BC-A9A7-444B-806E-6C708FAEA5F3}" type="parTrans" cxnId="{35D11818-3B9C-F640-9880-B6BDA3250362}">
      <dgm:prSet/>
      <dgm:spPr/>
      <dgm:t>
        <a:bodyPr/>
        <a:lstStyle/>
        <a:p>
          <a:endParaRPr lang="en-US"/>
        </a:p>
      </dgm:t>
    </dgm:pt>
    <dgm:pt modelId="{FB03B095-74CB-7B47-860E-AB0016367919}" type="sibTrans" cxnId="{35D11818-3B9C-F640-9880-B6BDA3250362}">
      <dgm:prSet/>
      <dgm:spPr/>
      <dgm:t>
        <a:bodyPr/>
        <a:lstStyle/>
        <a:p>
          <a:endParaRPr lang="en-US"/>
        </a:p>
      </dgm:t>
    </dgm:pt>
    <dgm:pt modelId="{02C0AA05-6DD1-5B4A-9471-31CF495F4AF6}">
      <dgm:prSet phldrT="[Text]" custT="1"/>
      <dgm:spPr>
        <a:solidFill>
          <a:srgbClr val="8E258F"/>
        </a:solidFill>
      </dgm:spPr>
      <dgm:t>
        <a:bodyPr/>
        <a:lstStyle/>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Across OFCY  Strategies</a:t>
          </a:r>
        </a:p>
      </dgm:t>
    </dgm:pt>
    <dgm:pt modelId="{63A4802C-365E-CC49-B603-F1C7924C604E}" type="parTrans" cxnId="{DA24658E-D93E-284D-AE97-BD16406CCD25}">
      <dgm:prSet/>
      <dgm:spPr/>
      <dgm:t>
        <a:bodyPr/>
        <a:lstStyle/>
        <a:p>
          <a:endParaRPr lang="en-US"/>
        </a:p>
      </dgm:t>
    </dgm:pt>
    <dgm:pt modelId="{483D9779-A4A6-E04A-97A0-40C682B05CAA}" type="sibTrans" cxnId="{DA24658E-D93E-284D-AE97-BD16406CCD25}">
      <dgm:prSet/>
      <dgm:spPr/>
      <dgm:t>
        <a:bodyPr/>
        <a:lstStyle/>
        <a:p>
          <a:endParaRPr lang="en-US"/>
        </a:p>
      </dgm:t>
    </dgm:pt>
    <dgm:pt modelId="{32B3E296-6B76-074B-B08E-993D6CDFE54F}">
      <dgm:prSet phldrT="[Text]" custT="1"/>
      <dgm:spPr>
        <a:solidFill>
          <a:srgbClr val="09ABF0"/>
        </a:solidFill>
      </dgm:spPr>
      <dgm:t>
        <a:bodyPr/>
        <a:lstStyle/>
        <a:p>
          <a:r>
            <a:rPr lang="en-US" sz="1800" dirty="0">
              <a:latin typeface="Arial" panose="020B0604020202020204" pitchFamily="34" charset="0"/>
              <a:cs typeface="Arial" panose="020B0604020202020204" pitchFamily="34" charset="0"/>
            </a:rPr>
            <a:t>Individual Programs</a:t>
          </a:r>
        </a:p>
      </dgm:t>
    </dgm:pt>
    <dgm:pt modelId="{F074AF70-41AA-1441-B158-F57FBE9ED3F0}" type="parTrans" cxnId="{AAA42C46-9218-DF4D-BE9F-60FC12447A4C}">
      <dgm:prSet/>
      <dgm:spPr/>
      <dgm:t>
        <a:bodyPr/>
        <a:lstStyle/>
        <a:p>
          <a:endParaRPr lang="en-US"/>
        </a:p>
      </dgm:t>
    </dgm:pt>
    <dgm:pt modelId="{8F56D953-257E-7648-87D3-71A232B0318B}" type="sibTrans" cxnId="{AAA42C46-9218-DF4D-BE9F-60FC12447A4C}">
      <dgm:prSet/>
      <dgm:spPr/>
      <dgm:t>
        <a:bodyPr/>
        <a:lstStyle/>
        <a:p>
          <a:endParaRPr lang="en-US"/>
        </a:p>
      </dgm:t>
    </dgm:pt>
    <dgm:pt modelId="{48CEDC9E-2552-A041-BF87-AFDC081B2FD9}" type="pres">
      <dgm:prSet presAssocID="{1BF7C634-0C02-8E40-A6AF-493345B50C76}" presName="Name0" presStyleCnt="0">
        <dgm:presLayoutVars>
          <dgm:chMax val="7"/>
          <dgm:resizeHandles val="exact"/>
        </dgm:presLayoutVars>
      </dgm:prSet>
      <dgm:spPr/>
    </dgm:pt>
    <dgm:pt modelId="{6996CFE4-1631-5D40-92DB-CA312E7A3F92}" type="pres">
      <dgm:prSet presAssocID="{1BF7C634-0C02-8E40-A6AF-493345B50C76}" presName="comp1" presStyleCnt="0"/>
      <dgm:spPr/>
    </dgm:pt>
    <dgm:pt modelId="{D93025BA-C561-8344-BA06-993173663B81}" type="pres">
      <dgm:prSet presAssocID="{1BF7C634-0C02-8E40-A6AF-493345B50C76}" presName="circle1" presStyleLbl="node1" presStyleIdx="0" presStyleCnt="3"/>
      <dgm:spPr/>
    </dgm:pt>
    <dgm:pt modelId="{C7D9D3C9-BC34-774A-AE8D-2D400B33271F}" type="pres">
      <dgm:prSet presAssocID="{1BF7C634-0C02-8E40-A6AF-493345B50C76}" presName="c1text" presStyleLbl="node1" presStyleIdx="0" presStyleCnt="3">
        <dgm:presLayoutVars>
          <dgm:bulletEnabled val="1"/>
        </dgm:presLayoutVars>
      </dgm:prSet>
      <dgm:spPr/>
    </dgm:pt>
    <dgm:pt modelId="{37539DAE-B00B-7C4F-905E-D1B3DD490874}" type="pres">
      <dgm:prSet presAssocID="{1BF7C634-0C02-8E40-A6AF-493345B50C76}" presName="comp2" presStyleCnt="0"/>
      <dgm:spPr/>
    </dgm:pt>
    <dgm:pt modelId="{592335A5-8943-0D4D-8C82-46805A658C34}" type="pres">
      <dgm:prSet presAssocID="{1BF7C634-0C02-8E40-A6AF-493345B50C76}" presName="circle2" presStyleLbl="node1" presStyleIdx="1" presStyleCnt="3" custLinFactNeighborY="0"/>
      <dgm:spPr/>
    </dgm:pt>
    <dgm:pt modelId="{CD3090F8-5123-A34A-9F02-4D107DA212E5}" type="pres">
      <dgm:prSet presAssocID="{1BF7C634-0C02-8E40-A6AF-493345B50C76}" presName="c2text" presStyleLbl="node1" presStyleIdx="1" presStyleCnt="3">
        <dgm:presLayoutVars>
          <dgm:bulletEnabled val="1"/>
        </dgm:presLayoutVars>
      </dgm:prSet>
      <dgm:spPr/>
    </dgm:pt>
    <dgm:pt modelId="{4BE7837C-700D-6D4D-AEE6-3C87ADDEA17F}" type="pres">
      <dgm:prSet presAssocID="{1BF7C634-0C02-8E40-A6AF-493345B50C76}" presName="comp3" presStyleCnt="0"/>
      <dgm:spPr/>
    </dgm:pt>
    <dgm:pt modelId="{A83F3594-9C63-184C-B952-DFF74FF61203}" type="pres">
      <dgm:prSet presAssocID="{1BF7C634-0C02-8E40-A6AF-493345B50C76}" presName="circle3" presStyleLbl="node1" presStyleIdx="2" presStyleCnt="3"/>
      <dgm:spPr/>
    </dgm:pt>
    <dgm:pt modelId="{162EEEC7-7EB9-2449-80E3-C6857EE0226B}" type="pres">
      <dgm:prSet presAssocID="{1BF7C634-0C02-8E40-A6AF-493345B50C76}" presName="c3text" presStyleLbl="node1" presStyleIdx="2" presStyleCnt="3">
        <dgm:presLayoutVars>
          <dgm:bulletEnabled val="1"/>
        </dgm:presLayoutVars>
      </dgm:prSet>
      <dgm:spPr/>
    </dgm:pt>
  </dgm:ptLst>
  <dgm:cxnLst>
    <dgm:cxn modelId="{CF509D09-5362-A64E-B221-33221BFBFDC4}" type="presOf" srcId="{32B3E296-6B76-074B-B08E-993D6CDFE54F}" destId="{162EEEC7-7EB9-2449-80E3-C6857EE0226B}" srcOrd="1" destOrd="0" presId="urn:microsoft.com/office/officeart/2005/8/layout/venn2"/>
    <dgm:cxn modelId="{35D11818-3B9C-F640-9880-B6BDA3250362}" srcId="{1BF7C634-0C02-8E40-A6AF-493345B50C76}" destId="{64BAAD0F-43C1-9A4B-B898-9741DED123BE}" srcOrd="0" destOrd="0" parTransId="{5760F8BC-A9A7-444B-806E-6C708FAEA5F3}" sibTransId="{FB03B095-74CB-7B47-860E-AB0016367919}"/>
    <dgm:cxn modelId="{A3B59333-DD6D-FB47-8775-FD8CB24BC34B}" type="presOf" srcId="{02C0AA05-6DD1-5B4A-9471-31CF495F4AF6}" destId="{CD3090F8-5123-A34A-9F02-4D107DA212E5}" srcOrd="1" destOrd="0" presId="urn:microsoft.com/office/officeart/2005/8/layout/venn2"/>
    <dgm:cxn modelId="{7444673B-EDB3-E54E-BB14-D07EC079FC94}" type="presOf" srcId="{1BF7C634-0C02-8E40-A6AF-493345B50C76}" destId="{48CEDC9E-2552-A041-BF87-AFDC081B2FD9}" srcOrd="0" destOrd="0" presId="urn:microsoft.com/office/officeart/2005/8/layout/venn2"/>
    <dgm:cxn modelId="{AAA42C46-9218-DF4D-BE9F-60FC12447A4C}" srcId="{1BF7C634-0C02-8E40-A6AF-493345B50C76}" destId="{32B3E296-6B76-074B-B08E-993D6CDFE54F}" srcOrd="2" destOrd="0" parTransId="{F074AF70-41AA-1441-B158-F57FBE9ED3F0}" sibTransId="{8F56D953-257E-7648-87D3-71A232B0318B}"/>
    <dgm:cxn modelId="{779BDF56-0C16-8645-8484-915FE85034EB}" type="presOf" srcId="{32B3E296-6B76-074B-B08E-993D6CDFE54F}" destId="{A83F3594-9C63-184C-B952-DFF74FF61203}" srcOrd="0" destOrd="0" presId="urn:microsoft.com/office/officeart/2005/8/layout/venn2"/>
    <dgm:cxn modelId="{4F2FD176-8790-F74B-B20F-B9C02A9E2E6C}" type="presOf" srcId="{02C0AA05-6DD1-5B4A-9471-31CF495F4AF6}" destId="{592335A5-8943-0D4D-8C82-46805A658C34}" srcOrd="0" destOrd="0" presId="urn:microsoft.com/office/officeart/2005/8/layout/venn2"/>
    <dgm:cxn modelId="{DA24658E-D93E-284D-AE97-BD16406CCD25}" srcId="{1BF7C634-0C02-8E40-A6AF-493345B50C76}" destId="{02C0AA05-6DD1-5B4A-9471-31CF495F4AF6}" srcOrd="1" destOrd="0" parTransId="{63A4802C-365E-CC49-B603-F1C7924C604E}" sibTransId="{483D9779-A4A6-E04A-97A0-40C682B05CAA}"/>
    <dgm:cxn modelId="{A1E442A0-2835-3845-B2EE-81A69B0EC11D}" type="presOf" srcId="{64BAAD0F-43C1-9A4B-B898-9741DED123BE}" destId="{C7D9D3C9-BC34-774A-AE8D-2D400B33271F}" srcOrd="1" destOrd="0" presId="urn:microsoft.com/office/officeart/2005/8/layout/venn2"/>
    <dgm:cxn modelId="{42AF7BF8-55B9-604F-BD92-752DA08F9711}" type="presOf" srcId="{64BAAD0F-43C1-9A4B-B898-9741DED123BE}" destId="{D93025BA-C561-8344-BA06-993173663B81}" srcOrd="0" destOrd="0" presId="urn:microsoft.com/office/officeart/2005/8/layout/venn2"/>
    <dgm:cxn modelId="{C6D23321-B0E4-B644-B02B-26DFF0C0690B}" type="presParOf" srcId="{48CEDC9E-2552-A041-BF87-AFDC081B2FD9}" destId="{6996CFE4-1631-5D40-92DB-CA312E7A3F92}" srcOrd="0" destOrd="0" presId="urn:microsoft.com/office/officeart/2005/8/layout/venn2"/>
    <dgm:cxn modelId="{1CF1013E-4F16-B14E-AD44-8B1CD9009356}" type="presParOf" srcId="{6996CFE4-1631-5D40-92DB-CA312E7A3F92}" destId="{D93025BA-C561-8344-BA06-993173663B81}" srcOrd="0" destOrd="0" presId="urn:microsoft.com/office/officeart/2005/8/layout/venn2"/>
    <dgm:cxn modelId="{2BD4CAE0-BBA0-0A44-B054-2E126B4273E8}" type="presParOf" srcId="{6996CFE4-1631-5D40-92DB-CA312E7A3F92}" destId="{C7D9D3C9-BC34-774A-AE8D-2D400B33271F}" srcOrd="1" destOrd="0" presId="urn:microsoft.com/office/officeart/2005/8/layout/venn2"/>
    <dgm:cxn modelId="{CD7FEF02-99F9-714D-B92A-23FE48C11956}" type="presParOf" srcId="{48CEDC9E-2552-A041-BF87-AFDC081B2FD9}" destId="{37539DAE-B00B-7C4F-905E-D1B3DD490874}" srcOrd="1" destOrd="0" presId="urn:microsoft.com/office/officeart/2005/8/layout/venn2"/>
    <dgm:cxn modelId="{8BFAE8A9-8D76-274E-BB1C-84BB315B9A77}" type="presParOf" srcId="{37539DAE-B00B-7C4F-905E-D1B3DD490874}" destId="{592335A5-8943-0D4D-8C82-46805A658C34}" srcOrd="0" destOrd="0" presId="urn:microsoft.com/office/officeart/2005/8/layout/venn2"/>
    <dgm:cxn modelId="{116FFCF5-3F75-6940-B998-93427330DA3E}" type="presParOf" srcId="{37539DAE-B00B-7C4F-905E-D1B3DD490874}" destId="{CD3090F8-5123-A34A-9F02-4D107DA212E5}" srcOrd="1" destOrd="0" presId="urn:microsoft.com/office/officeart/2005/8/layout/venn2"/>
    <dgm:cxn modelId="{69EDA076-A2A1-FD48-A2A8-C20970B7243A}" type="presParOf" srcId="{48CEDC9E-2552-A041-BF87-AFDC081B2FD9}" destId="{4BE7837C-700D-6D4D-AEE6-3C87ADDEA17F}" srcOrd="2" destOrd="0" presId="urn:microsoft.com/office/officeart/2005/8/layout/venn2"/>
    <dgm:cxn modelId="{B33D811E-0EA4-B34D-AA86-B2EDE6C0D8F3}" type="presParOf" srcId="{4BE7837C-700D-6D4D-AEE6-3C87ADDEA17F}" destId="{A83F3594-9C63-184C-B952-DFF74FF61203}" srcOrd="0" destOrd="0" presId="urn:microsoft.com/office/officeart/2005/8/layout/venn2"/>
    <dgm:cxn modelId="{6DDD97A3-BB54-AB45-8FE7-17D0466CB845}" type="presParOf" srcId="{4BE7837C-700D-6D4D-AEE6-3C87ADDEA17F}" destId="{162EEEC7-7EB9-2449-80E3-C6857EE0226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0D6BB6-783D-4B9E-8467-BEBB0BC6BBE2}" type="doc">
      <dgm:prSet loTypeId="urn:microsoft.com/office/officeart/2005/8/layout/hList1" loCatId="hierarchy" qsTypeId="urn:microsoft.com/office/officeart/2005/8/quickstyle/simple1" qsCatId="simple" csTypeId="urn:microsoft.com/office/officeart/2005/8/colors/accent1_3" csCatId="accent1" phldr="1"/>
      <dgm:spPr/>
      <dgm:t>
        <a:bodyPr/>
        <a:lstStyle/>
        <a:p>
          <a:endParaRPr lang="en-US"/>
        </a:p>
      </dgm:t>
    </dgm:pt>
    <dgm:pt modelId="{AA4310F9-5B41-45E6-B502-ED8430356476}">
      <dgm:prSet custT="1"/>
      <dgm:spPr/>
      <dgm:t>
        <a:bodyPr/>
        <a:lstStyle/>
        <a:p>
          <a:r>
            <a:rPr lang="en-US" sz="2800" b="1" dirty="0">
              <a:latin typeface="Montserrat" pitchFamily="2" charset="77"/>
            </a:rPr>
            <a:t>A meaningful and measurable</a:t>
          </a:r>
          <a:r>
            <a:rPr lang="en-US" sz="2800" dirty="0">
              <a:latin typeface="Montserrat" pitchFamily="2" charset="77"/>
            </a:rPr>
            <a:t> </a:t>
          </a:r>
          <a:r>
            <a:rPr lang="en-US" sz="2800" b="1" dirty="0">
              <a:latin typeface="Montserrat" pitchFamily="2" charset="77"/>
            </a:rPr>
            <a:t>change:</a:t>
          </a:r>
          <a:endParaRPr lang="en-US" sz="2800" dirty="0">
            <a:latin typeface="Montserrat" pitchFamily="2" charset="77"/>
          </a:endParaRPr>
        </a:p>
      </dgm:t>
    </dgm:pt>
    <dgm:pt modelId="{A5832B48-235E-414F-AEF8-507661856942}" type="parTrans" cxnId="{6E7C092A-2AA1-4C26-86DC-9247143C8D60}">
      <dgm:prSet/>
      <dgm:spPr/>
      <dgm:t>
        <a:bodyPr/>
        <a:lstStyle/>
        <a:p>
          <a:endParaRPr lang="en-US">
            <a:latin typeface="Montserrat" pitchFamily="2" charset="77"/>
          </a:endParaRPr>
        </a:p>
      </dgm:t>
    </dgm:pt>
    <dgm:pt modelId="{0CE6AD49-7B8F-4B82-99F5-90C1A737C228}" type="sibTrans" cxnId="{6E7C092A-2AA1-4C26-86DC-9247143C8D60}">
      <dgm:prSet/>
      <dgm:spPr/>
      <dgm:t>
        <a:bodyPr/>
        <a:lstStyle/>
        <a:p>
          <a:endParaRPr lang="en-US">
            <a:latin typeface="Montserrat" pitchFamily="2" charset="77"/>
          </a:endParaRPr>
        </a:p>
      </dgm:t>
    </dgm:pt>
    <dgm:pt modelId="{1FBB5F6D-8849-4A4D-8348-718BCA8B6F23}">
      <dgm:prSet custT="1"/>
      <dgm:spPr>
        <a:solidFill>
          <a:srgbClr val="6687A8"/>
        </a:solidFill>
      </dgm:spPr>
      <dgm:t>
        <a:bodyPr/>
        <a:lstStyle/>
        <a:p>
          <a:r>
            <a:rPr lang="en-US" sz="2800" b="1" dirty="0">
              <a:solidFill>
                <a:schemeClr val="bg1"/>
              </a:solidFill>
              <a:latin typeface="Montserrat" pitchFamily="2" charset="77"/>
            </a:rPr>
            <a:t>It answers the question:</a:t>
          </a:r>
          <a:endParaRPr lang="en-US" sz="2800" dirty="0">
            <a:solidFill>
              <a:schemeClr val="bg1"/>
            </a:solidFill>
            <a:latin typeface="Montserrat" pitchFamily="2" charset="77"/>
          </a:endParaRPr>
        </a:p>
      </dgm:t>
    </dgm:pt>
    <dgm:pt modelId="{15396EAC-9F31-4EC8-A93D-19627AB787B0}" type="parTrans" cxnId="{76648982-EB61-40B6-9711-8142581CC303}">
      <dgm:prSet/>
      <dgm:spPr/>
      <dgm:t>
        <a:bodyPr/>
        <a:lstStyle/>
        <a:p>
          <a:endParaRPr lang="en-US">
            <a:latin typeface="Montserrat" pitchFamily="2" charset="77"/>
          </a:endParaRPr>
        </a:p>
      </dgm:t>
    </dgm:pt>
    <dgm:pt modelId="{9E1FE7AD-BB64-4A46-A1F4-DF237BB6E9B5}" type="sibTrans" cxnId="{76648982-EB61-40B6-9711-8142581CC303}">
      <dgm:prSet/>
      <dgm:spPr/>
      <dgm:t>
        <a:bodyPr/>
        <a:lstStyle/>
        <a:p>
          <a:endParaRPr lang="en-US">
            <a:latin typeface="Montserrat" pitchFamily="2" charset="77"/>
          </a:endParaRPr>
        </a:p>
      </dgm:t>
    </dgm:pt>
    <dgm:pt modelId="{CE268453-D4A2-D244-B3DF-5631F86F9322}">
      <dgm:prSet/>
      <dgm:spPr/>
      <dgm:t>
        <a:bodyPr/>
        <a:lstStyle/>
        <a:p>
          <a:pPr algn="ctr">
            <a:buNone/>
          </a:pPr>
          <a:r>
            <a:rPr lang="en-US" dirty="0">
              <a:latin typeface="Montserrat" pitchFamily="2" charset="77"/>
            </a:rPr>
            <a:t>In a child, youth, or parent/caregiver's experience (such as knowledge, skills, behavioral, or condition)</a:t>
          </a:r>
        </a:p>
      </dgm:t>
    </dgm:pt>
    <dgm:pt modelId="{4DCC0905-8025-CD40-8D4B-65AE0FA22798}" type="parTrans" cxnId="{3398939D-8A71-F24F-8D61-2AC5B9999092}">
      <dgm:prSet/>
      <dgm:spPr/>
      <dgm:t>
        <a:bodyPr/>
        <a:lstStyle/>
        <a:p>
          <a:endParaRPr lang="en-US">
            <a:latin typeface="Montserrat" pitchFamily="2" charset="77"/>
          </a:endParaRPr>
        </a:p>
      </dgm:t>
    </dgm:pt>
    <dgm:pt modelId="{2BCFB275-250A-C748-B643-22252CD46858}" type="sibTrans" cxnId="{3398939D-8A71-F24F-8D61-2AC5B9999092}">
      <dgm:prSet/>
      <dgm:spPr/>
      <dgm:t>
        <a:bodyPr/>
        <a:lstStyle/>
        <a:p>
          <a:endParaRPr lang="en-US">
            <a:latin typeface="Montserrat" pitchFamily="2" charset="77"/>
          </a:endParaRPr>
        </a:p>
      </dgm:t>
    </dgm:pt>
    <dgm:pt modelId="{8C5674D9-10D5-5F41-8AB3-F5BB208CAAEC}">
      <dgm:prSet/>
      <dgm:spPr/>
      <dgm:t>
        <a:bodyPr/>
        <a:lstStyle/>
        <a:p>
          <a:pPr algn="ctr">
            <a:buNone/>
          </a:pPr>
          <a:r>
            <a:rPr lang="en-US" dirty="0">
              <a:latin typeface="Montserrat" pitchFamily="2" charset="77"/>
            </a:rPr>
            <a:t>What is different for the child, youth, or family after participating in the OFCY program?</a:t>
          </a:r>
          <a:r>
            <a:rPr lang="th-TH" dirty="0">
              <a:latin typeface="Montserrat" pitchFamily="2" charset="77"/>
            </a:rPr>
            <a:t> </a:t>
          </a:r>
          <a:r>
            <a:rPr lang="en-US" i="1" dirty="0">
              <a:latin typeface="Montserrat" pitchFamily="2" charset="77"/>
            </a:rPr>
            <a:t>(in other words, is anyone better off?)</a:t>
          </a:r>
          <a:endParaRPr lang="en-US" dirty="0">
            <a:latin typeface="Montserrat" pitchFamily="2" charset="77"/>
          </a:endParaRPr>
        </a:p>
      </dgm:t>
    </dgm:pt>
    <dgm:pt modelId="{5DE14F68-3C02-1D4B-BAFD-4C562274F51E}" type="parTrans" cxnId="{3CF0C166-4E20-1248-BA7E-EE9484CF1075}">
      <dgm:prSet/>
      <dgm:spPr/>
      <dgm:t>
        <a:bodyPr/>
        <a:lstStyle/>
        <a:p>
          <a:endParaRPr lang="en-US">
            <a:latin typeface="Montserrat" pitchFamily="2" charset="77"/>
          </a:endParaRPr>
        </a:p>
      </dgm:t>
    </dgm:pt>
    <dgm:pt modelId="{B7C2BA17-4076-664C-9E01-E3F05448B434}" type="sibTrans" cxnId="{3CF0C166-4E20-1248-BA7E-EE9484CF1075}">
      <dgm:prSet/>
      <dgm:spPr/>
      <dgm:t>
        <a:bodyPr/>
        <a:lstStyle/>
        <a:p>
          <a:endParaRPr lang="en-US">
            <a:latin typeface="Montserrat" pitchFamily="2" charset="77"/>
          </a:endParaRPr>
        </a:p>
      </dgm:t>
    </dgm:pt>
    <dgm:pt modelId="{D34DDF1D-FD24-0741-A17C-FF9945940A27}" type="pres">
      <dgm:prSet presAssocID="{4A0D6BB6-783D-4B9E-8467-BEBB0BC6BBE2}" presName="Name0" presStyleCnt="0">
        <dgm:presLayoutVars>
          <dgm:dir/>
          <dgm:animLvl val="lvl"/>
          <dgm:resizeHandles val="exact"/>
        </dgm:presLayoutVars>
      </dgm:prSet>
      <dgm:spPr/>
    </dgm:pt>
    <dgm:pt modelId="{18FABE93-D126-6641-9702-458158CDA58D}" type="pres">
      <dgm:prSet presAssocID="{AA4310F9-5B41-45E6-B502-ED8430356476}" presName="composite" presStyleCnt="0"/>
      <dgm:spPr/>
    </dgm:pt>
    <dgm:pt modelId="{5AFEE62A-89DC-CA43-8E57-0D4D309A9ED8}" type="pres">
      <dgm:prSet presAssocID="{AA4310F9-5B41-45E6-B502-ED8430356476}" presName="parTx" presStyleLbl="alignNode1" presStyleIdx="0" presStyleCnt="2">
        <dgm:presLayoutVars>
          <dgm:chMax val="0"/>
          <dgm:chPref val="0"/>
          <dgm:bulletEnabled val="1"/>
        </dgm:presLayoutVars>
      </dgm:prSet>
      <dgm:spPr/>
    </dgm:pt>
    <dgm:pt modelId="{F76B2E8D-6DE8-1045-A099-F7679C59D475}" type="pres">
      <dgm:prSet presAssocID="{AA4310F9-5B41-45E6-B502-ED8430356476}" presName="desTx" presStyleLbl="alignAccFollowNode1" presStyleIdx="0" presStyleCnt="2">
        <dgm:presLayoutVars>
          <dgm:bulletEnabled val="1"/>
        </dgm:presLayoutVars>
      </dgm:prSet>
      <dgm:spPr/>
    </dgm:pt>
    <dgm:pt modelId="{DFE4A896-108D-F54F-BE5B-89E5ED3A8D29}" type="pres">
      <dgm:prSet presAssocID="{0CE6AD49-7B8F-4B82-99F5-90C1A737C228}" presName="space" presStyleCnt="0"/>
      <dgm:spPr/>
    </dgm:pt>
    <dgm:pt modelId="{272813AC-31D8-964F-97DA-C13C5E49772A}" type="pres">
      <dgm:prSet presAssocID="{1FBB5F6D-8849-4A4D-8348-718BCA8B6F23}" presName="composite" presStyleCnt="0"/>
      <dgm:spPr/>
    </dgm:pt>
    <dgm:pt modelId="{A7D48EFE-08E0-3E41-9920-6A5F6F9557EB}" type="pres">
      <dgm:prSet presAssocID="{1FBB5F6D-8849-4A4D-8348-718BCA8B6F23}" presName="parTx" presStyleLbl="alignNode1" presStyleIdx="1" presStyleCnt="2">
        <dgm:presLayoutVars>
          <dgm:chMax val="0"/>
          <dgm:chPref val="0"/>
          <dgm:bulletEnabled val="1"/>
        </dgm:presLayoutVars>
      </dgm:prSet>
      <dgm:spPr/>
    </dgm:pt>
    <dgm:pt modelId="{68C11D84-B408-6648-8538-69C48F4EA215}" type="pres">
      <dgm:prSet presAssocID="{1FBB5F6D-8849-4A4D-8348-718BCA8B6F23}" presName="desTx" presStyleLbl="alignAccFollowNode1" presStyleIdx="1" presStyleCnt="2">
        <dgm:presLayoutVars>
          <dgm:bulletEnabled val="1"/>
        </dgm:presLayoutVars>
      </dgm:prSet>
      <dgm:spPr/>
    </dgm:pt>
  </dgm:ptLst>
  <dgm:cxnLst>
    <dgm:cxn modelId="{6E7C092A-2AA1-4C26-86DC-9247143C8D60}" srcId="{4A0D6BB6-783D-4B9E-8467-BEBB0BC6BBE2}" destId="{AA4310F9-5B41-45E6-B502-ED8430356476}" srcOrd="0" destOrd="0" parTransId="{A5832B48-235E-414F-AEF8-507661856942}" sibTransId="{0CE6AD49-7B8F-4B82-99F5-90C1A737C228}"/>
    <dgm:cxn modelId="{FF249D42-B5EE-1144-A483-AC20A3B2053C}" type="presOf" srcId="{CE268453-D4A2-D244-B3DF-5631F86F9322}" destId="{F76B2E8D-6DE8-1045-A099-F7679C59D475}" srcOrd="0" destOrd="0" presId="urn:microsoft.com/office/officeart/2005/8/layout/hList1"/>
    <dgm:cxn modelId="{3CF0C166-4E20-1248-BA7E-EE9484CF1075}" srcId="{1FBB5F6D-8849-4A4D-8348-718BCA8B6F23}" destId="{8C5674D9-10D5-5F41-8AB3-F5BB208CAAEC}" srcOrd="0" destOrd="0" parTransId="{5DE14F68-3C02-1D4B-BAFD-4C562274F51E}" sibTransId="{B7C2BA17-4076-664C-9E01-E3F05448B434}"/>
    <dgm:cxn modelId="{E2C0C972-8215-3046-A8F5-1618F9D423E9}" type="presOf" srcId="{4A0D6BB6-783D-4B9E-8467-BEBB0BC6BBE2}" destId="{D34DDF1D-FD24-0741-A17C-FF9945940A27}" srcOrd="0" destOrd="0" presId="urn:microsoft.com/office/officeart/2005/8/layout/hList1"/>
    <dgm:cxn modelId="{76648982-EB61-40B6-9711-8142581CC303}" srcId="{4A0D6BB6-783D-4B9E-8467-BEBB0BC6BBE2}" destId="{1FBB5F6D-8849-4A4D-8348-718BCA8B6F23}" srcOrd="1" destOrd="0" parTransId="{15396EAC-9F31-4EC8-A93D-19627AB787B0}" sibTransId="{9E1FE7AD-BB64-4A46-A1F4-DF237BB6E9B5}"/>
    <dgm:cxn modelId="{3398939D-8A71-F24F-8D61-2AC5B9999092}" srcId="{AA4310F9-5B41-45E6-B502-ED8430356476}" destId="{CE268453-D4A2-D244-B3DF-5631F86F9322}" srcOrd="0" destOrd="0" parTransId="{4DCC0905-8025-CD40-8D4B-65AE0FA22798}" sibTransId="{2BCFB275-250A-C748-B643-22252CD46858}"/>
    <dgm:cxn modelId="{88BF58B4-E685-EE49-B387-B164284EE10D}" type="presOf" srcId="{AA4310F9-5B41-45E6-B502-ED8430356476}" destId="{5AFEE62A-89DC-CA43-8E57-0D4D309A9ED8}" srcOrd="0" destOrd="0" presId="urn:microsoft.com/office/officeart/2005/8/layout/hList1"/>
    <dgm:cxn modelId="{787494C7-783A-B742-9555-3642FE29254F}" type="presOf" srcId="{8C5674D9-10D5-5F41-8AB3-F5BB208CAAEC}" destId="{68C11D84-B408-6648-8538-69C48F4EA215}" srcOrd="0" destOrd="0" presId="urn:microsoft.com/office/officeart/2005/8/layout/hList1"/>
    <dgm:cxn modelId="{39B875E7-208E-254A-85C0-39F00B580BA6}" type="presOf" srcId="{1FBB5F6D-8849-4A4D-8348-718BCA8B6F23}" destId="{A7D48EFE-08E0-3E41-9920-6A5F6F9557EB}" srcOrd="0" destOrd="0" presId="urn:microsoft.com/office/officeart/2005/8/layout/hList1"/>
    <dgm:cxn modelId="{F4682E6A-6921-A54C-ABB8-19F7DDAC2FF6}" type="presParOf" srcId="{D34DDF1D-FD24-0741-A17C-FF9945940A27}" destId="{18FABE93-D126-6641-9702-458158CDA58D}" srcOrd="0" destOrd="0" presId="urn:microsoft.com/office/officeart/2005/8/layout/hList1"/>
    <dgm:cxn modelId="{3D61C5E5-3CEF-0B48-83A3-494C9BAA804C}" type="presParOf" srcId="{18FABE93-D126-6641-9702-458158CDA58D}" destId="{5AFEE62A-89DC-CA43-8E57-0D4D309A9ED8}" srcOrd="0" destOrd="0" presId="urn:microsoft.com/office/officeart/2005/8/layout/hList1"/>
    <dgm:cxn modelId="{E03C5049-4CCB-B445-8418-8CB8D1A63025}" type="presParOf" srcId="{18FABE93-D126-6641-9702-458158CDA58D}" destId="{F76B2E8D-6DE8-1045-A099-F7679C59D475}" srcOrd="1" destOrd="0" presId="urn:microsoft.com/office/officeart/2005/8/layout/hList1"/>
    <dgm:cxn modelId="{F0AE64BD-1F10-164B-B058-8FD121AE6346}" type="presParOf" srcId="{D34DDF1D-FD24-0741-A17C-FF9945940A27}" destId="{DFE4A896-108D-F54F-BE5B-89E5ED3A8D29}" srcOrd="1" destOrd="0" presId="urn:microsoft.com/office/officeart/2005/8/layout/hList1"/>
    <dgm:cxn modelId="{5636AAA0-A727-4145-AF23-3861FCD6F0ED}" type="presParOf" srcId="{D34DDF1D-FD24-0741-A17C-FF9945940A27}" destId="{272813AC-31D8-964F-97DA-C13C5E49772A}" srcOrd="2" destOrd="0" presId="urn:microsoft.com/office/officeart/2005/8/layout/hList1"/>
    <dgm:cxn modelId="{A425625F-4B2C-554E-ADB5-48DDC49430C9}" type="presParOf" srcId="{272813AC-31D8-964F-97DA-C13C5E49772A}" destId="{A7D48EFE-08E0-3E41-9920-6A5F6F9557EB}" srcOrd="0" destOrd="0" presId="urn:microsoft.com/office/officeart/2005/8/layout/hList1"/>
    <dgm:cxn modelId="{4BE96610-A1CD-E346-92C8-6BFEFDB8EB57}" type="presParOf" srcId="{272813AC-31D8-964F-97DA-C13C5E49772A}" destId="{68C11D84-B408-6648-8538-69C48F4EA21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1B6FAD-AE67-413C-AED4-842084AACC6C}"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242EA081-6F95-424D-B147-15321DE6A004}">
      <dgm:prSet custT="1"/>
      <dgm:spPr/>
      <dgm:t>
        <a:bodyPr/>
        <a:lstStyle/>
        <a:p>
          <a:pPr marL="0"/>
          <a:r>
            <a:rPr lang="en-US" sz="2800" b="1" dirty="0">
              <a:latin typeface="+mn-lt"/>
            </a:rPr>
            <a:t>Activities the Program Does </a:t>
          </a:r>
        </a:p>
        <a:p>
          <a:pPr marL="409575" indent="0">
            <a:tabLst/>
          </a:pPr>
          <a:r>
            <a:rPr lang="en-US" sz="2200" dirty="0">
              <a:latin typeface="+mn-lt"/>
            </a:rPr>
            <a:t>- </a:t>
          </a:r>
          <a:r>
            <a:rPr lang="en-US" sz="2100" dirty="0">
              <a:latin typeface="+mn-lt"/>
            </a:rPr>
            <a:t>E.g., held weekly classes, provided mentoring</a:t>
          </a:r>
        </a:p>
        <a:p>
          <a:pPr marL="409575" indent="0">
            <a:tabLst/>
          </a:pPr>
          <a:r>
            <a:rPr lang="en-US" sz="2100" dirty="0">
              <a:latin typeface="+mn-lt"/>
            </a:rPr>
            <a:t>- This information describes </a:t>
          </a:r>
          <a:r>
            <a:rPr lang="en-US" sz="2100" b="0" dirty="0">
              <a:latin typeface="+mn-lt"/>
            </a:rPr>
            <a:t>EFFORT, not IMPACT</a:t>
          </a:r>
        </a:p>
      </dgm:t>
    </dgm:pt>
    <dgm:pt modelId="{10C301DE-745B-4C5F-A1E9-FA2B03E22461}" type="parTrans" cxnId="{835CC5A2-F3D2-4302-84FD-1220FD9A4D31}">
      <dgm:prSet/>
      <dgm:spPr/>
      <dgm:t>
        <a:bodyPr/>
        <a:lstStyle/>
        <a:p>
          <a:endParaRPr lang="en-US">
            <a:latin typeface="Montserrat" pitchFamily="2" charset="77"/>
          </a:endParaRPr>
        </a:p>
      </dgm:t>
    </dgm:pt>
    <dgm:pt modelId="{EB9C3F7E-B979-4F28-8E70-A901C1AB0C31}" type="sibTrans" cxnId="{835CC5A2-F3D2-4302-84FD-1220FD9A4D31}">
      <dgm:prSet/>
      <dgm:spPr/>
      <dgm:t>
        <a:bodyPr/>
        <a:lstStyle/>
        <a:p>
          <a:endParaRPr lang="en-US">
            <a:latin typeface="Montserrat" pitchFamily="2" charset="77"/>
          </a:endParaRPr>
        </a:p>
      </dgm:t>
    </dgm:pt>
    <dgm:pt modelId="{83842266-7793-664E-8B65-ED84BE3A7BEB}">
      <dgm:prSet custT="1"/>
      <dgm:spPr>
        <a:solidFill>
          <a:srgbClr val="6687A8"/>
        </a:solidFill>
      </dgm:spPr>
      <dgm:t>
        <a:bodyPr/>
        <a:lstStyle/>
        <a:p>
          <a:pPr marL="0"/>
          <a:r>
            <a:rPr lang="en-US" sz="2800" b="1" dirty="0">
              <a:latin typeface="+mn-lt"/>
            </a:rPr>
            <a:t>Enrollment or Participation Numbers </a:t>
          </a:r>
        </a:p>
        <a:p>
          <a:pPr marL="347663" indent="0">
            <a:tabLst/>
          </a:pPr>
          <a:r>
            <a:rPr lang="en-US" sz="2100" dirty="0">
              <a:latin typeface="+mn-lt"/>
            </a:rPr>
            <a:t>– </a:t>
          </a:r>
          <a:r>
            <a:rPr lang="en-US" sz="2100" b="0" dirty="0">
              <a:latin typeface="+mn-lt"/>
            </a:rPr>
            <a:t>This information describes REACH, not CHANGE</a:t>
          </a:r>
        </a:p>
      </dgm:t>
    </dgm:pt>
    <dgm:pt modelId="{14660AB5-7C64-2E49-B2B8-47608F583A9C}" type="parTrans" cxnId="{5FBF619F-5502-7B43-B973-4985F02E461A}">
      <dgm:prSet/>
      <dgm:spPr/>
      <dgm:t>
        <a:bodyPr/>
        <a:lstStyle/>
        <a:p>
          <a:endParaRPr lang="en-US">
            <a:latin typeface="Montserrat" pitchFamily="2" charset="77"/>
          </a:endParaRPr>
        </a:p>
      </dgm:t>
    </dgm:pt>
    <dgm:pt modelId="{81C0BD88-5F38-0942-AE0C-26219E764741}" type="sibTrans" cxnId="{5FBF619F-5502-7B43-B973-4985F02E461A}">
      <dgm:prSet/>
      <dgm:spPr/>
      <dgm:t>
        <a:bodyPr/>
        <a:lstStyle/>
        <a:p>
          <a:endParaRPr lang="en-US">
            <a:latin typeface="Montserrat" pitchFamily="2" charset="77"/>
          </a:endParaRPr>
        </a:p>
      </dgm:t>
    </dgm:pt>
    <dgm:pt modelId="{4240172E-8BAC-9946-9558-4D356B79FB56}">
      <dgm:prSet phldrT="[Text]" custT="1"/>
      <dgm:spPr>
        <a:solidFill>
          <a:srgbClr val="FF7E0C"/>
        </a:solidFill>
      </dgm:spPr>
      <dgm:t>
        <a:bodyPr/>
        <a:lstStyle/>
        <a:p>
          <a:pPr marL="0"/>
          <a:r>
            <a:rPr lang="en-US" sz="2400" b="1" dirty="0"/>
            <a:t>This information is important, but it is not an outcome </a:t>
          </a:r>
        </a:p>
        <a:p>
          <a:pPr marL="409575" indent="0">
            <a:tabLst/>
          </a:pPr>
          <a:r>
            <a:rPr lang="en-US" sz="2100" b="0" i="0" dirty="0">
              <a:latin typeface="Aptos Light" panose="020B0004020202020204" pitchFamily="34" charset="0"/>
            </a:rPr>
            <a:t>- What program does = </a:t>
          </a:r>
          <a:r>
            <a:rPr lang="en-US" sz="2100" b="1" i="0" dirty="0">
              <a:latin typeface="Aptos SemiBold" panose="020B0004020202020204" pitchFamily="34" charset="0"/>
            </a:rPr>
            <a:t>activities</a:t>
          </a:r>
        </a:p>
        <a:p>
          <a:pPr marL="409575" indent="0">
            <a:tabLst/>
          </a:pPr>
          <a:r>
            <a:rPr lang="en-US" sz="2100" b="0" i="0" dirty="0">
              <a:latin typeface="Aptos Light" panose="020B0004020202020204" pitchFamily="34" charset="0"/>
            </a:rPr>
            <a:t>- Who and how many people it serves = </a:t>
          </a:r>
          <a:r>
            <a:rPr lang="en-US" sz="2100" b="1" i="0" dirty="0">
              <a:latin typeface="Aptos SemiBold" panose="020B0004020202020204" pitchFamily="34" charset="0"/>
            </a:rPr>
            <a:t>outputs</a:t>
          </a:r>
        </a:p>
        <a:p>
          <a:pPr marL="409575" indent="0">
            <a:tabLst/>
          </a:pPr>
          <a:r>
            <a:rPr lang="en-US" sz="2100" b="0" i="0" dirty="0">
              <a:latin typeface="Aptos Light" panose="020B0004020202020204" pitchFamily="34" charset="0"/>
            </a:rPr>
            <a:t>- How services were delivered = </a:t>
          </a:r>
          <a:r>
            <a:rPr lang="en-US" sz="2100" b="1" i="0" dirty="0">
              <a:latin typeface="Aptos SemiBold" panose="020B0004020202020204" pitchFamily="34" charset="0"/>
            </a:rPr>
            <a:t>processes</a:t>
          </a:r>
          <a:endParaRPr lang="en-US" sz="2100" b="0" dirty="0">
            <a:latin typeface="Montserrat" pitchFamily="2" charset="77"/>
          </a:endParaRPr>
        </a:p>
      </dgm:t>
    </dgm:pt>
    <dgm:pt modelId="{F4645BBF-6C62-4949-AD64-9322C4ECBC9E}" type="parTrans" cxnId="{5A207AE5-0854-2B40-8B96-35AE1344A42C}">
      <dgm:prSet/>
      <dgm:spPr/>
      <dgm:t>
        <a:bodyPr/>
        <a:lstStyle/>
        <a:p>
          <a:endParaRPr lang="en-US"/>
        </a:p>
      </dgm:t>
    </dgm:pt>
    <dgm:pt modelId="{834EC850-367F-2C4A-8325-D44C8FF2CCE4}" type="sibTrans" cxnId="{5A207AE5-0854-2B40-8B96-35AE1344A42C}">
      <dgm:prSet/>
      <dgm:spPr/>
      <dgm:t>
        <a:bodyPr/>
        <a:lstStyle/>
        <a:p>
          <a:endParaRPr lang="en-US"/>
        </a:p>
      </dgm:t>
    </dgm:pt>
    <dgm:pt modelId="{F736FDA5-832A-3C4B-B473-40F6E3C01F58}" type="pres">
      <dgm:prSet presAssocID="{211B6FAD-AE67-413C-AED4-842084AACC6C}" presName="linear" presStyleCnt="0">
        <dgm:presLayoutVars>
          <dgm:animLvl val="lvl"/>
          <dgm:resizeHandles val="exact"/>
        </dgm:presLayoutVars>
      </dgm:prSet>
      <dgm:spPr/>
    </dgm:pt>
    <dgm:pt modelId="{147C1018-5343-CE47-9B18-16667F2CAFC4}" type="pres">
      <dgm:prSet presAssocID="{242EA081-6F95-424D-B147-15321DE6A004}" presName="parentText" presStyleLbl="node1" presStyleIdx="0" presStyleCnt="3">
        <dgm:presLayoutVars>
          <dgm:chMax val="0"/>
          <dgm:bulletEnabled val="1"/>
        </dgm:presLayoutVars>
      </dgm:prSet>
      <dgm:spPr/>
    </dgm:pt>
    <dgm:pt modelId="{A46C628D-567B-7040-86D9-F09C4C522E65}" type="pres">
      <dgm:prSet presAssocID="{EB9C3F7E-B979-4F28-8E70-A901C1AB0C31}" presName="spacer" presStyleCnt="0"/>
      <dgm:spPr/>
    </dgm:pt>
    <dgm:pt modelId="{775339CD-76C5-ED49-BAA7-6AE1C89AF477}" type="pres">
      <dgm:prSet presAssocID="{83842266-7793-664E-8B65-ED84BE3A7BEB}" presName="parentText" presStyleLbl="node1" presStyleIdx="1" presStyleCnt="3">
        <dgm:presLayoutVars>
          <dgm:chMax val="0"/>
          <dgm:bulletEnabled val="1"/>
        </dgm:presLayoutVars>
      </dgm:prSet>
      <dgm:spPr/>
    </dgm:pt>
    <dgm:pt modelId="{14598AA9-E0F4-404D-8DB4-7BA7636271B9}" type="pres">
      <dgm:prSet presAssocID="{81C0BD88-5F38-0942-AE0C-26219E764741}" presName="spacer" presStyleCnt="0"/>
      <dgm:spPr/>
    </dgm:pt>
    <dgm:pt modelId="{192AAE12-79A0-124A-B0AE-5AC6C73F18B5}" type="pres">
      <dgm:prSet presAssocID="{4240172E-8BAC-9946-9558-4D356B79FB56}" presName="parentText" presStyleLbl="node1" presStyleIdx="2" presStyleCnt="3">
        <dgm:presLayoutVars>
          <dgm:chMax val="0"/>
          <dgm:bulletEnabled val="1"/>
        </dgm:presLayoutVars>
      </dgm:prSet>
      <dgm:spPr/>
    </dgm:pt>
  </dgm:ptLst>
  <dgm:cxnLst>
    <dgm:cxn modelId="{21EE3133-6226-654B-B695-46C373BCBD6A}" type="presOf" srcId="{242EA081-6F95-424D-B147-15321DE6A004}" destId="{147C1018-5343-CE47-9B18-16667F2CAFC4}" srcOrd="0" destOrd="0" presId="urn:microsoft.com/office/officeart/2005/8/layout/vList2"/>
    <dgm:cxn modelId="{5FBF619F-5502-7B43-B973-4985F02E461A}" srcId="{211B6FAD-AE67-413C-AED4-842084AACC6C}" destId="{83842266-7793-664E-8B65-ED84BE3A7BEB}" srcOrd="1" destOrd="0" parTransId="{14660AB5-7C64-2E49-B2B8-47608F583A9C}" sibTransId="{81C0BD88-5F38-0942-AE0C-26219E764741}"/>
    <dgm:cxn modelId="{835CC5A2-F3D2-4302-84FD-1220FD9A4D31}" srcId="{211B6FAD-AE67-413C-AED4-842084AACC6C}" destId="{242EA081-6F95-424D-B147-15321DE6A004}" srcOrd="0" destOrd="0" parTransId="{10C301DE-745B-4C5F-A1E9-FA2B03E22461}" sibTransId="{EB9C3F7E-B979-4F28-8E70-A901C1AB0C31}"/>
    <dgm:cxn modelId="{26F12EA3-B44B-474B-AC6C-E4D254BEACF9}" type="presOf" srcId="{4240172E-8BAC-9946-9558-4D356B79FB56}" destId="{192AAE12-79A0-124A-B0AE-5AC6C73F18B5}" srcOrd="0" destOrd="0" presId="urn:microsoft.com/office/officeart/2005/8/layout/vList2"/>
    <dgm:cxn modelId="{19D92DB3-38B1-B247-B58B-6D3B9F415D11}" type="presOf" srcId="{83842266-7793-664E-8B65-ED84BE3A7BEB}" destId="{775339CD-76C5-ED49-BAA7-6AE1C89AF477}" srcOrd="0" destOrd="0" presId="urn:microsoft.com/office/officeart/2005/8/layout/vList2"/>
    <dgm:cxn modelId="{525FE1D9-707C-7147-B97B-37F747AAE8A2}" type="presOf" srcId="{211B6FAD-AE67-413C-AED4-842084AACC6C}" destId="{F736FDA5-832A-3C4B-B473-40F6E3C01F58}" srcOrd="0" destOrd="0" presId="urn:microsoft.com/office/officeart/2005/8/layout/vList2"/>
    <dgm:cxn modelId="{5A207AE5-0854-2B40-8B96-35AE1344A42C}" srcId="{211B6FAD-AE67-413C-AED4-842084AACC6C}" destId="{4240172E-8BAC-9946-9558-4D356B79FB56}" srcOrd="2" destOrd="0" parTransId="{F4645BBF-6C62-4949-AD64-9322C4ECBC9E}" sibTransId="{834EC850-367F-2C4A-8325-D44C8FF2CCE4}"/>
    <dgm:cxn modelId="{F6339321-A161-BB4D-8222-74E1A2992836}" type="presParOf" srcId="{F736FDA5-832A-3C4B-B473-40F6E3C01F58}" destId="{147C1018-5343-CE47-9B18-16667F2CAFC4}" srcOrd="0" destOrd="0" presId="urn:microsoft.com/office/officeart/2005/8/layout/vList2"/>
    <dgm:cxn modelId="{83A525E7-653B-874F-A857-06A95B68B712}" type="presParOf" srcId="{F736FDA5-832A-3C4B-B473-40F6E3C01F58}" destId="{A46C628D-567B-7040-86D9-F09C4C522E65}" srcOrd="1" destOrd="0" presId="urn:microsoft.com/office/officeart/2005/8/layout/vList2"/>
    <dgm:cxn modelId="{0CE4298E-EDD7-8E4F-A9EB-661C928AD523}" type="presParOf" srcId="{F736FDA5-832A-3C4B-B473-40F6E3C01F58}" destId="{775339CD-76C5-ED49-BAA7-6AE1C89AF477}" srcOrd="2" destOrd="0" presId="urn:microsoft.com/office/officeart/2005/8/layout/vList2"/>
    <dgm:cxn modelId="{A9BBA184-12C7-6442-B1E1-8A96DCB428E9}" type="presParOf" srcId="{F736FDA5-832A-3C4B-B473-40F6E3C01F58}" destId="{14598AA9-E0F4-404D-8DB4-7BA7636271B9}" srcOrd="3" destOrd="0" presId="urn:microsoft.com/office/officeart/2005/8/layout/vList2"/>
    <dgm:cxn modelId="{131267F2-8646-E94A-967F-3F95DAA8309D}" type="presParOf" srcId="{F736FDA5-832A-3C4B-B473-40F6E3C01F58}" destId="{192AAE12-79A0-124A-B0AE-5AC6C73F18B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663659-2630-F643-ADEF-80B66F26C3A5}"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D8DDE640-028F-694F-9FA5-A36C5AB5194C}">
      <dgm:prSet phldrT="[Text]" custT="1"/>
      <dgm:spPr/>
      <dgm:t>
        <a:bodyPr/>
        <a:lstStyle/>
        <a:p>
          <a:r>
            <a:rPr lang="en-US" sz="2400" dirty="0"/>
            <a:t>Outcome Category</a:t>
          </a:r>
        </a:p>
      </dgm:t>
    </dgm:pt>
    <dgm:pt modelId="{27BB2301-9AB0-A544-AF60-36773A75B48F}" type="parTrans" cxnId="{61611189-AE98-4849-BCE5-1F6C00B6BB1E}">
      <dgm:prSet/>
      <dgm:spPr/>
      <dgm:t>
        <a:bodyPr/>
        <a:lstStyle/>
        <a:p>
          <a:endParaRPr lang="en-US"/>
        </a:p>
      </dgm:t>
    </dgm:pt>
    <dgm:pt modelId="{0311C2BC-BFC7-1D45-AD30-69316969C4DA}" type="sibTrans" cxnId="{61611189-AE98-4849-BCE5-1F6C00B6BB1E}">
      <dgm:prSet/>
      <dgm:spPr/>
      <dgm:t>
        <a:bodyPr/>
        <a:lstStyle/>
        <a:p>
          <a:endParaRPr lang="en-US"/>
        </a:p>
      </dgm:t>
    </dgm:pt>
    <dgm:pt modelId="{B1D61E6F-D88F-B74E-A59F-517C73C23EC2}">
      <dgm:prSet phldrT="[Text]"/>
      <dgm:spPr/>
      <dgm:t>
        <a:bodyPr/>
        <a:lstStyle/>
        <a:p>
          <a:r>
            <a:rPr lang="en-US" sz="1600" dirty="0"/>
            <a:t>Belonging &amp; Support</a:t>
          </a:r>
        </a:p>
      </dgm:t>
    </dgm:pt>
    <dgm:pt modelId="{3F74A3A7-EA14-4C4C-9C87-74BEFA0E2BF2}" type="parTrans" cxnId="{58AA67DB-A64D-A64F-98D4-AB2334430258}">
      <dgm:prSet/>
      <dgm:spPr/>
      <dgm:t>
        <a:bodyPr/>
        <a:lstStyle/>
        <a:p>
          <a:endParaRPr lang="en-US"/>
        </a:p>
      </dgm:t>
    </dgm:pt>
    <dgm:pt modelId="{B9EEF001-F250-F847-B839-962854941D2F}" type="sibTrans" cxnId="{58AA67DB-A64D-A64F-98D4-AB2334430258}">
      <dgm:prSet/>
      <dgm:spPr/>
      <dgm:t>
        <a:bodyPr/>
        <a:lstStyle/>
        <a:p>
          <a:endParaRPr lang="en-US"/>
        </a:p>
      </dgm:t>
    </dgm:pt>
    <dgm:pt modelId="{AC5E88A3-A16A-F241-ADF9-3F277EF9677E}">
      <dgm:prSet phldrT="[Text]"/>
      <dgm:spPr/>
      <dgm:t>
        <a:bodyPr/>
        <a:lstStyle/>
        <a:p>
          <a:r>
            <a:rPr lang="en-US" sz="1600" dirty="0"/>
            <a:t>Knowledge Acquisition &amp; Skill Development</a:t>
          </a:r>
        </a:p>
      </dgm:t>
    </dgm:pt>
    <dgm:pt modelId="{FD069F8A-65CD-4443-BF6C-611595B5C6C0}" type="parTrans" cxnId="{868CBEBC-D8AD-C349-876B-FB2EDAD85648}">
      <dgm:prSet/>
      <dgm:spPr/>
      <dgm:t>
        <a:bodyPr/>
        <a:lstStyle/>
        <a:p>
          <a:endParaRPr lang="en-US"/>
        </a:p>
      </dgm:t>
    </dgm:pt>
    <dgm:pt modelId="{D5D8ED00-3348-EF4C-95F7-59734581034D}" type="sibTrans" cxnId="{868CBEBC-D8AD-C349-876B-FB2EDAD85648}">
      <dgm:prSet/>
      <dgm:spPr/>
      <dgm:t>
        <a:bodyPr/>
        <a:lstStyle/>
        <a:p>
          <a:endParaRPr lang="en-US"/>
        </a:p>
      </dgm:t>
    </dgm:pt>
    <dgm:pt modelId="{6B6F4C20-5A81-0F48-BDC1-118BC2D75EA3}">
      <dgm:prSet phldrT="[Text]" custT="1"/>
      <dgm:spPr/>
      <dgm:t>
        <a:bodyPr/>
        <a:lstStyle/>
        <a:p>
          <a:r>
            <a:rPr lang="en-US" sz="2400" dirty="0"/>
            <a:t>Outcome Description</a:t>
          </a:r>
        </a:p>
      </dgm:t>
    </dgm:pt>
    <dgm:pt modelId="{E806CF53-FB37-1245-8120-AFB9B28FC4F4}" type="parTrans" cxnId="{63C295A1-4706-E84A-B130-706205E9E5DD}">
      <dgm:prSet/>
      <dgm:spPr/>
      <dgm:t>
        <a:bodyPr/>
        <a:lstStyle/>
        <a:p>
          <a:endParaRPr lang="en-US"/>
        </a:p>
      </dgm:t>
    </dgm:pt>
    <dgm:pt modelId="{DA4E7A5C-9007-A141-B4D1-90D69F620CD2}" type="sibTrans" cxnId="{63C295A1-4706-E84A-B130-706205E9E5DD}">
      <dgm:prSet/>
      <dgm:spPr/>
      <dgm:t>
        <a:bodyPr/>
        <a:lstStyle/>
        <a:p>
          <a:endParaRPr lang="en-US"/>
        </a:p>
      </dgm:t>
    </dgm:pt>
    <dgm:pt modelId="{62363F39-FE30-B146-B77A-1C2F281A7243}">
      <dgm:prSet phldrT="[Text]" custT="1"/>
      <dgm:spPr/>
      <dgm:t>
        <a:bodyPr/>
        <a:lstStyle/>
        <a:p>
          <a:r>
            <a:rPr lang="en-US" sz="2000" dirty="0"/>
            <a:t>Description of your outcome as input by your agency in Q1</a:t>
          </a:r>
        </a:p>
      </dgm:t>
    </dgm:pt>
    <dgm:pt modelId="{E3A84829-6D9D-5043-BE91-A421D985E15F}" type="parTrans" cxnId="{0BA05416-0BBC-BE4F-8F86-CE7A81173552}">
      <dgm:prSet/>
      <dgm:spPr/>
      <dgm:t>
        <a:bodyPr/>
        <a:lstStyle/>
        <a:p>
          <a:endParaRPr lang="en-US"/>
        </a:p>
      </dgm:t>
    </dgm:pt>
    <dgm:pt modelId="{56CBA3EF-284C-CF4C-8C7F-CC5532727C8E}" type="sibTrans" cxnId="{0BA05416-0BBC-BE4F-8F86-CE7A81173552}">
      <dgm:prSet/>
      <dgm:spPr/>
      <dgm:t>
        <a:bodyPr/>
        <a:lstStyle/>
        <a:p>
          <a:endParaRPr lang="en-US"/>
        </a:p>
      </dgm:t>
    </dgm:pt>
    <dgm:pt modelId="{2866FF80-F8E5-634F-A688-0548648A49FC}">
      <dgm:prSet phldrT="[Text]" custT="1"/>
      <dgm:spPr/>
      <dgm:t>
        <a:bodyPr/>
        <a:lstStyle/>
        <a:p>
          <a:r>
            <a:rPr lang="en-US" sz="2400" dirty="0"/>
            <a:t>Achieved?</a:t>
          </a:r>
        </a:p>
      </dgm:t>
    </dgm:pt>
    <dgm:pt modelId="{D0DCA28C-9AD1-D247-A538-1762E97F600C}" type="parTrans" cxnId="{9BAE6BDC-084E-AA47-865A-24764328C789}">
      <dgm:prSet/>
      <dgm:spPr/>
      <dgm:t>
        <a:bodyPr/>
        <a:lstStyle/>
        <a:p>
          <a:endParaRPr lang="en-US"/>
        </a:p>
      </dgm:t>
    </dgm:pt>
    <dgm:pt modelId="{CC126792-C261-3C46-965C-8649F1017B4B}" type="sibTrans" cxnId="{9BAE6BDC-084E-AA47-865A-24764328C789}">
      <dgm:prSet/>
      <dgm:spPr/>
      <dgm:t>
        <a:bodyPr/>
        <a:lstStyle/>
        <a:p>
          <a:endParaRPr lang="en-US"/>
        </a:p>
      </dgm:t>
    </dgm:pt>
    <dgm:pt modelId="{F3D6E848-034F-8A40-8039-71C8F83C9B56}">
      <dgm:prSet phldrT="[Text]" custT="1"/>
      <dgm:spPr/>
      <dgm:t>
        <a:bodyPr/>
        <a:lstStyle/>
        <a:p>
          <a:r>
            <a:rPr lang="en-US" sz="2000" dirty="0"/>
            <a:t>Yes</a:t>
          </a:r>
        </a:p>
      </dgm:t>
    </dgm:pt>
    <dgm:pt modelId="{3DA9D176-DCEE-1145-909A-698786D11CAA}" type="parTrans" cxnId="{9FA832E5-2F8F-9647-9214-D416895B3C2A}">
      <dgm:prSet/>
      <dgm:spPr/>
      <dgm:t>
        <a:bodyPr/>
        <a:lstStyle/>
        <a:p>
          <a:endParaRPr lang="en-US"/>
        </a:p>
      </dgm:t>
    </dgm:pt>
    <dgm:pt modelId="{A7925DE5-914A-2148-BC39-F24164D5183E}" type="sibTrans" cxnId="{9FA832E5-2F8F-9647-9214-D416895B3C2A}">
      <dgm:prSet/>
      <dgm:spPr/>
      <dgm:t>
        <a:bodyPr/>
        <a:lstStyle/>
        <a:p>
          <a:endParaRPr lang="en-US"/>
        </a:p>
      </dgm:t>
    </dgm:pt>
    <dgm:pt modelId="{3D61B433-D64E-2048-A8CD-2AB3256BB48C}">
      <dgm:prSet phldrT="[Text]" custT="1"/>
      <dgm:spPr/>
      <dgm:t>
        <a:bodyPr/>
        <a:lstStyle/>
        <a:p>
          <a:r>
            <a:rPr lang="en-US" sz="2000" dirty="0"/>
            <a:t>No</a:t>
          </a:r>
        </a:p>
      </dgm:t>
    </dgm:pt>
    <dgm:pt modelId="{F099BF82-41BA-F148-8DA0-66282676D850}" type="parTrans" cxnId="{E74C75B8-4D58-5541-BB12-97B14FBAE397}">
      <dgm:prSet/>
      <dgm:spPr/>
      <dgm:t>
        <a:bodyPr/>
        <a:lstStyle/>
        <a:p>
          <a:endParaRPr lang="en-US"/>
        </a:p>
      </dgm:t>
    </dgm:pt>
    <dgm:pt modelId="{3571BB34-E00C-BE42-BEE6-A554014D6068}" type="sibTrans" cxnId="{E74C75B8-4D58-5541-BB12-97B14FBAE397}">
      <dgm:prSet/>
      <dgm:spPr/>
      <dgm:t>
        <a:bodyPr/>
        <a:lstStyle/>
        <a:p>
          <a:endParaRPr lang="en-US"/>
        </a:p>
      </dgm:t>
    </dgm:pt>
    <dgm:pt modelId="{D25C3401-2080-534A-B613-2EFB5AAA49BE}">
      <dgm:prSet phldrT="[Text]" custT="1"/>
      <dgm:spPr/>
      <dgm:t>
        <a:bodyPr/>
        <a:lstStyle/>
        <a:p>
          <a:r>
            <a:rPr lang="en-US" sz="2000" dirty="0"/>
            <a:t>How have you progressed? How do you know?</a:t>
          </a:r>
        </a:p>
      </dgm:t>
    </dgm:pt>
    <dgm:pt modelId="{8CAC5AF9-0FA6-EE4A-A39D-9C5A32BC0C15}" type="parTrans" cxnId="{1B8D4E4F-7311-034D-B558-94CF8F83FA52}">
      <dgm:prSet/>
      <dgm:spPr/>
      <dgm:t>
        <a:bodyPr/>
        <a:lstStyle/>
        <a:p>
          <a:endParaRPr lang="en-US"/>
        </a:p>
      </dgm:t>
    </dgm:pt>
    <dgm:pt modelId="{8567D4BB-B7F5-2C42-8036-445458AE6DBC}" type="sibTrans" cxnId="{1B8D4E4F-7311-034D-B558-94CF8F83FA52}">
      <dgm:prSet/>
      <dgm:spPr/>
      <dgm:t>
        <a:bodyPr/>
        <a:lstStyle/>
        <a:p>
          <a:endParaRPr lang="en-US"/>
        </a:p>
      </dgm:t>
    </dgm:pt>
    <dgm:pt modelId="{F24CA3C7-568F-564C-99F8-F494841B94B8}">
      <dgm:prSet phldrT="[Text]" custT="1"/>
      <dgm:spPr/>
      <dgm:t>
        <a:bodyPr/>
        <a:lstStyle/>
        <a:p>
          <a:r>
            <a:rPr lang="en-US" sz="2000" dirty="0"/>
            <a:t>Focus on the participant</a:t>
          </a:r>
        </a:p>
      </dgm:t>
    </dgm:pt>
    <dgm:pt modelId="{E2AE9F8F-F374-6D44-9E26-592030B3D459}" type="parTrans" cxnId="{694E02C0-3DD5-6C44-A573-8DA24137859D}">
      <dgm:prSet/>
      <dgm:spPr/>
      <dgm:t>
        <a:bodyPr/>
        <a:lstStyle/>
        <a:p>
          <a:endParaRPr lang="en-US"/>
        </a:p>
      </dgm:t>
    </dgm:pt>
    <dgm:pt modelId="{9AC657CB-0F94-0F48-9079-508BDA737577}" type="sibTrans" cxnId="{694E02C0-3DD5-6C44-A573-8DA24137859D}">
      <dgm:prSet/>
      <dgm:spPr/>
      <dgm:t>
        <a:bodyPr/>
        <a:lstStyle/>
        <a:p>
          <a:endParaRPr lang="en-US"/>
        </a:p>
      </dgm:t>
    </dgm:pt>
    <dgm:pt modelId="{46355332-F9E1-E14C-A4C5-61E25192C66A}">
      <dgm:prSet phldrT="[Text]"/>
      <dgm:spPr/>
      <dgm:t>
        <a:bodyPr/>
        <a:lstStyle/>
        <a:p>
          <a:r>
            <a:rPr lang="en-US" sz="1600" dirty="0"/>
            <a:t>Leadership Development</a:t>
          </a:r>
        </a:p>
      </dgm:t>
    </dgm:pt>
    <dgm:pt modelId="{92C21326-0BA6-4044-A30D-52F18D01C187}" type="parTrans" cxnId="{0D87F601-1481-9845-8234-36F886A249B9}">
      <dgm:prSet/>
      <dgm:spPr/>
      <dgm:t>
        <a:bodyPr/>
        <a:lstStyle/>
        <a:p>
          <a:endParaRPr lang="en-US"/>
        </a:p>
      </dgm:t>
    </dgm:pt>
    <dgm:pt modelId="{3DD598FD-5C03-AC47-A241-7F93BADE48E0}" type="sibTrans" cxnId="{0D87F601-1481-9845-8234-36F886A249B9}">
      <dgm:prSet/>
      <dgm:spPr/>
      <dgm:t>
        <a:bodyPr/>
        <a:lstStyle/>
        <a:p>
          <a:endParaRPr lang="en-US"/>
        </a:p>
      </dgm:t>
    </dgm:pt>
    <dgm:pt modelId="{CB68885F-B398-C644-8DE1-44DF7CFA98E7}">
      <dgm:prSet phldrT="[Text]"/>
      <dgm:spPr/>
      <dgm:t>
        <a:bodyPr/>
        <a:lstStyle/>
        <a:p>
          <a:r>
            <a:rPr lang="en-US" sz="1600" dirty="0"/>
            <a:t>Client Satisfaction</a:t>
          </a:r>
        </a:p>
      </dgm:t>
    </dgm:pt>
    <dgm:pt modelId="{651F4CA1-CBAD-6746-ADDA-EF99253698C8}" type="parTrans" cxnId="{6A4A01A2-FF3A-8B49-8407-978B64EBFDB7}">
      <dgm:prSet/>
      <dgm:spPr/>
      <dgm:t>
        <a:bodyPr/>
        <a:lstStyle/>
        <a:p>
          <a:endParaRPr lang="en-US"/>
        </a:p>
      </dgm:t>
    </dgm:pt>
    <dgm:pt modelId="{C88FE1BF-43A1-104C-A604-29479E1E3706}" type="sibTrans" cxnId="{6A4A01A2-FF3A-8B49-8407-978B64EBFDB7}">
      <dgm:prSet/>
      <dgm:spPr/>
      <dgm:t>
        <a:bodyPr/>
        <a:lstStyle/>
        <a:p>
          <a:endParaRPr lang="en-US"/>
        </a:p>
      </dgm:t>
    </dgm:pt>
    <dgm:pt modelId="{5080CF14-D4C2-484E-B51A-52E9B1F0B61C}">
      <dgm:prSet phldrT="[Text]"/>
      <dgm:spPr/>
      <dgm:t>
        <a:bodyPr/>
        <a:lstStyle/>
        <a:p>
          <a:r>
            <a:rPr lang="en-US" sz="1600" dirty="0"/>
            <a:t>Engagement in School &amp; Academic Support</a:t>
          </a:r>
        </a:p>
      </dgm:t>
    </dgm:pt>
    <dgm:pt modelId="{456C67BD-C576-504B-A2F1-FF6353036B79}" type="parTrans" cxnId="{B889C716-79DD-D945-95A9-140484C10C39}">
      <dgm:prSet/>
      <dgm:spPr/>
      <dgm:t>
        <a:bodyPr/>
        <a:lstStyle/>
        <a:p>
          <a:endParaRPr lang="en-US"/>
        </a:p>
      </dgm:t>
    </dgm:pt>
    <dgm:pt modelId="{AC5AD51E-04A1-7747-8AA3-EAE7015F9C06}" type="sibTrans" cxnId="{B889C716-79DD-D945-95A9-140484C10C39}">
      <dgm:prSet/>
      <dgm:spPr/>
      <dgm:t>
        <a:bodyPr/>
        <a:lstStyle/>
        <a:p>
          <a:endParaRPr lang="en-US"/>
        </a:p>
      </dgm:t>
    </dgm:pt>
    <dgm:pt modelId="{0E31457D-319A-6445-8E6E-7B7A9F28AE91}">
      <dgm:prSet phldrT="[Text]"/>
      <dgm:spPr/>
      <dgm:t>
        <a:bodyPr/>
        <a:lstStyle/>
        <a:p>
          <a:r>
            <a:rPr lang="en-US" sz="1600" dirty="0"/>
            <a:t>Violence Prevention</a:t>
          </a:r>
        </a:p>
      </dgm:t>
    </dgm:pt>
    <dgm:pt modelId="{1FD797C9-BF6A-1949-88A9-6E1DD3CFF055}" type="parTrans" cxnId="{45B8B09E-B83C-5142-92E0-971E33D139CD}">
      <dgm:prSet/>
      <dgm:spPr/>
      <dgm:t>
        <a:bodyPr/>
        <a:lstStyle/>
        <a:p>
          <a:endParaRPr lang="en-US"/>
        </a:p>
      </dgm:t>
    </dgm:pt>
    <dgm:pt modelId="{CC422DAC-64DD-6A46-A5D1-6A47926C71EE}" type="sibTrans" cxnId="{45B8B09E-B83C-5142-92E0-971E33D139CD}">
      <dgm:prSet/>
      <dgm:spPr/>
      <dgm:t>
        <a:bodyPr/>
        <a:lstStyle/>
        <a:p>
          <a:endParaRPr lang="en-US"/>
        </a:p>
      </dgm:t>
    </dgm:pt>
    <dgm:pt modelId="{15916A2F-D938-F14A-B134-0166EB682477}">
      <dgm:prSet phldrT="[Text]"/>
      <dgm:spPr/>
      <dgm:t>
        <a:bodyPr/>
        <a:lstStyle/>
        <a:p>
          <a:r>
            <a:rPr lang="en-US" sz="1600" dirty="0"/>
            <a:t>Employment &amp; Financial Stability</a:t>
          </a:r>
        </a:p>
      </dgm:t>
    </dgm:pt>
    <dgm:pt modelId="{8670469D-E432-FB45-A40C-FE7E92F9B91F}" type="parTrans" cxnId="{92353F08-3727-1746-9EED-C14B97E6F2B1}">
      <dgm:prSet/>
      <dgm:spPr/>
      <dgm:t>
        <a:bodyPr/>
        <a:lstStyle/>
        <a:p>
          <a:endParaRPr lang="en-US"/>
        </a:p>
      </dgm:t>
    </dgm:pt>
    <dgm:pt modelId="{5F7DC4B8-1BEA-2D47-A091-90B3AA3BAE05}" type="sibTrans" cxnId="{92353F08-3727-1746-9EED-C14B97E6F2B1}">
      <dgm:prSet/>
      <dgm:spPr/>
      <dgm:t>
        <a:bodyPr/>
        <a:lstStyle/>
        <a:p>
          <a:endParaRPr lang="en-US"/>
        </a:p>
      </dgm:t>
    </dgm:pt>
    <dgm:pt modelId="{4B6A8B15-EC05-F840-89AB-3C4FBC6B5176}">
      <dgm:prSet phldrT="[Text]"/>
      <dgm:spPr/>
      <dgm:t>
        <a:bodyPr/>
        <a:lstStyle/>
        <a:p>
          <a:r>
            <a:rPr lang="en-US" sz="1600" b="1" dirty="0"/>
            <a:t>OTHER</a:t>
          </a:r>
        </a:p>
      </dgm:t>
    </dgm:pt>
    <dgm:pt modelId="{4585F74A-A65E-D44A-BCBF-519407BBED3C}" type="parTrans" cxnId="{3EA4BCBC-BA75-EC49-8D1E-73576B3D6238}">
      <dgm:prSet/>
      <dgm:spPr/>
      <dgm:t>
        <a:bodyPr/>
        <a:lstStyle/>
        <a:p>
          <a:endParaRPr lang="en-US"/>
        </a:p>
      </dgm:t>
    </dgm:pt>
    <dgm:pt modelId="{53C820B9-1ED4-C34A-86C4-2D137430C850}" type="sibTrans" cxnId="{3EA4BCBC-BA75-EC49-8D1E-73576B3D6238}">
      <dgm:prSet/>
      <dgm:spPr/>
      <dgm:t>
        <a:bodyPr/>
        <a:lstStyle/>
        <a:p>
          <a:endParaRPr lang="en-US"/>
        </a:p>
      </dgm:t>
    </dgm:pt>
    <dgm:pt modelId="{3FCCD6F7-8D49-F740-8D42-38F2D3969B28}">
      <dgm:prSet phldrT="[Text]"/>
      <dgm:spPr/>
      <dgm:t>
        <a:bodyPr/>
        <a:lstStyle/>
        <a:p>
          <a:r>
            <a:rPr lang="en-US" sz="1600" dirty="0"/>
            <a:t>Connections &amp; Access to Resources</a:t>
          </a:r>
        </a:p>
      </dgm:t>
    </dgm:pt>
    <dgm:pt modelId="{A8042CCB-77FE-1C48-9AD9-BB7332765B7A}" type="parTrans" cxnId="{EB9F2922-53A8-8644-812D-F207DD1BADC4}">
      <dgm:prSet/>
      <dgm:spPr/>
      <dgm:t>
        <a:bodyPr/>
        <a:lstStyle/>
        <a:p>
          <a:endParaRPr lang="en-US"/>
        </a:p>
      </dgm:t>
    </dgm:pt>
    <dgm:pt modelId="{61C17831-3933-AF4E-BC87-D24ED812B760}" type="sibTrans" cxnId="{EB9F2922-53A8-8644-812D-F207DD1BADC4}">
      <dgm:prSet/>
      <dgm:spPr/>
      <dgm:t>
        <a:bodyPr/>
        <a:lstStyle/>
        <a:p>
          <a:endParaRPr lang="en-US"/>
        </a:p>
      </dgm:t>
    </dgm:pt>
    <dgm:pt modelId="{EADFD25F-B465-0D46-B3DC-7A29DA6B015C}">
      <dgm:prSet phldrT="[Text]" custT="1"/>
      <dgm:spPr/>
      <dgm:t>
        <a:bodyPr/>
        <a:lstStyle/>
        <a:p>
          <a:endParaRPr lang="en-US" sz="400" dirty="0"/>
        </a:p>
      </dgm:t>
    </dgm:pt>
    <dgm:pt modelId="{BA202B3B-3659-DF44-BDA9-0B07525194C6}" type="parTrans" cxnId="{56C81E71-3E38-7A4D-B67D-F299D7337850}">
      <dgm:prSet/>
      <dgm:spPr/>
      <dgm:t>
        <a:bodyPr/>
        <a:lstStyle/>
        <a:p>
          <a:endParaRPr lang="en-US"/>
        </a:p>
      </dgm:t>
    </dgm:pt>
    <dgm:pt modelId="{9D697775-5B12-5C45-9E4B-8692C7C11B70}" type="sibTrans" cxnId="{56C81E71-3E38-7A4D-B67D-F299D7337850}">
      <dgm:prSet/>
      <dgm:spPr/>
      <dgm:t>
        <a:bodyPr/>
        <a:lstStyle/>
        <a:p>
          <a:endParaRPr lang="en-US"/>
        </a:p>
      </dgm:t>
    </dgm:pt>
    <dgm:pt modelId="{A71C99D1-2BA0-6447-AA24-40BA654BB796}">
      <dgm:prSet phldrT="[Text]" custT="1"/>
      <dgm:spPr/>
      <dgm:t>
        <a:bodyPr/>
        <a:lstStyle/>
        <a:p>
          <a:endParaRPr lang="en-US" sz="400" dirty="0"/>
        </a:p>
      </dgm:t>
    </dgm:pt>
    <dgm:pt modelId="{CDE0BFF4-FB72-8247-8CC7-559E64BB795A}" type="parTrans" cxnId="{AC2EF6D3-062F-7445-A4DA-28BF012D7856}">
      <dgm:prSet/>
      <dgm:spPr/>
      <dgm:t>
        <a:bodyPr/>
        <a:lstStyle/>
        <a:p>
          <a:endParaRPr lang="en-US"/>
        </a:p>
      </dgm:t>
    </dgm:pt>
    <dgm:pt modelId="{992B0058-EBC0-C247-B735-D04B202B8745}" type="sibTrans" cxnId="{AC2EF6D3-062F-7445-A4DA-28BF012D7856}">
      <dgm:prSet/>
      <dgm:spPr/>
      <dgm:t>
        <a:bodyPr/>
        <a:lstStyle/>
        <a:p>
          <a:endParaRPr lang="en-US"/>
        </a:p>
      </dgm:t>
    </dgm:pt>
    <dgm:pt modelId="{07045BAB-A953-4543-BE0B-1E694101AB2C}">
      <dgm:prSet phldrT="[Text]" custT="1"/>
      <dgm:spPr/>
      <dgm:t>
        <a:bodyPr/>
        <a:lstStyle/>
        <a:p>
          <a:endParaRPr lang="en-US" sz="400" dirty="0"/>
        </a:p>
      </dgm:t>
    </dgm:pt>
    <dgm:pt modelId="{C4453FCE-AD03-474B-9799-CBE1179F9BD4}" type="parTrans" cxnId="{2A2C07AB-8B36-D744-A25B-2A41144BE33B}">
      <dgm:prSet/>
      <dgm:spPr/>
      <dgm:t>
        <a:bodyPr/>
        <a:lstStyle/>
        <a:p>
          <a:endParaRPr lang="en-US"/>
        </a:p>
      </dgm:t>
    </dgm:pt>
    <dgm:pt modelId="{D4471708-3091-8141-8C60-89B7327CD05D}" type="sibTrans" cxnId="{2A2C07AB-8B36-D744-A25B-2A41144BE33B}">
      <dgm:prSet/>
      <dgm:spPr/>
      <dgm:t>
        <a:bodyPr/>
        <a:lstStyle/>
        <a:p>
          <a:endParaRPr lang="en-US"/>
        </a:p>
      </dgm:t>
    </dgm:pt>
    <dgm:pt modelId="{CFDB1E4C-942C-ED4B-A377-1344F3EE34A5}">
      <dgm:prSet phldrT="[Text]" custT="1"/>
      <dgm:spPr/>
      <dgm:t>
        <a:bodyPr/>
        <a:lstStyle/>
        <a:p>
          <a:endParaRPr lang="en-US" sz="400" dirty="0"/>
        </a:p>
      </dgm:t>
    </dgm:pt>
    <dgm:pt modelId="{267DD70C-4E0F-E949-8FFA-0A08E2E8675B}" type="parTrans" cxnId="{99080D09-BFF8-4742-9B9B-4D6CBE683D9E}">
      <dgm:prSet/>
      <dgm:spPr/>
      <dgm:t>
        <a:bodyPr/>
        <a:lstStyle/>
        <a:p>
          <a:endParaRPr lang="en-US"/>
        </a:p>
      </dgm:t>
    </dgm:pt>
    <dgm:pt modelId="{CC065C7D-C475-7149-8482-423D12F3F91A}" type="sibTrans" cxnId="{99080D09-BFF8-4742-9B9B-4D6CBE683D9E}">
      <dgm:prSet/>
      <dgm:spPr/>
      <dgm:t>
        <a:bodyPr/>
        <a:lstStyle/>
        <a:p>
          <a:endParaRPr lang="en-US"/>
        </a:p>
      </dgm:t>
    </dgm:pt>
    <dgm:pt modelId="{E40B1E4D-4C6C-E449-8D58-EFD356FC77B9}">
      <dgm:prSet phldrT="[Text]" custT="1"/>
      <dgm:spPr/>
      <dgm:t>
        <a:bodyPr/>
        <a:lstStyle/>
        <a:p>
          <a:endParaRPr lang="en-US" sz="400" dirty="0"/>
        </a:p>
      </dgm:t>
    </dgm:pt>
    <dgm:pt modelId="{BAEE2189-5CD4-C94E-9489-D898098E9048}" type="parTrans" cxnId="{7ADA8DE6-8781-384E-843E-484BDCEF4760}">
      <dgm:prSet/>
      <dgm:spPr/>
      <dgm:t>
        <a:bodyPr/>
        <a:lstStyle/>
        <a:p>
          <a:endParaRPr lang="en-US"/>
        </a:p>
      </dgm:t>
    </dgm:pt>
    <dgm:pt modelId="{753416DD-A471-DA4B-9FBF-8B4C78114CD1}" type="sibTrans" cxnId="{7ADA8DE6-8781-384E-843E-484BDCEF4760}">
      <dgm:prSet/>
      <dgm:spPr/>
      <dgm:t>
        <a:bodyPr/>
        <a:lstStyle/>
        <a:p>
          <a:endParaRPr lang="en-US"/>
        </a:p>
      </dgm:t>
    </dgm:pt>
    <dgm:pt modelId="{A2B951E7-A05E-194D-9ACA-0EC512400E34}">
      <dgm:prSet phldrT="[Text]" custT="1"/>
      <dgm:spPr/>
      <dgm:t>
        <a:bodyPr/>
        <a:lstStyle/>
        <a:p>
          <a:endParaRPr lang="en-US" sz="400" dirty="0"/>
        </a:p>
      </dgm:t>
    </dgm:pt>
    <dgm:pt modelId="{B46A7742-6A0A-DB42-BB02-2560FC8F811D}" type="parTrans" cxnId="{66DF01C7-3A9D-DA43-AB8C-FE60224E3F99}">
      <dgm:prSet/>
      <dgm:spPr/>
      <dgm:t>
        <a:bodyPr/>
        <a:lstStyle/>
        <a:p>
          <a:endParaRPr lang="en-US"/>
        </a:p>
      </dgm:t>
    </dgm:pt>
    <dgm:pt modelId="{0DB8433C-D0C1-9043-9A4C-1C614B9AFA29}" type="sibTrans" cxnId="{66DF01C7-3A9D-DA43-AB8C-FE60224E3F99}">
      <dgm:prSet/>
      <dgm:spPr/>
      <dgm:t>
        <a:bodyPr/>
        <a:lstStyle/>
        <a:p>
          <a:endParaRPr lang="en-US"/>
        </a:p>
      </dgm:t>
    </dgm:pt>
    <dgm:pt modelId="{80B8CD32-3971-B64D-8B78-9ACC4AE2BBFB}">
      <dgm:prSet phldrT="[Text]" custT="1"/>
      <dgm:spPr/>
      <dgm:t>
        <a:bodyPr/>
        <a:lstStyle/>
        <a:p>
          <a:endParaRPr lang="en-US" sz="400" dirty="0"/>
        </a:p>
      </dgm:t>
    </dgm:pt>
    <dgm:pt modelId="{762016E0-4E63-4246-B81D-117A2BA93157}" type="parTrans" cxnId="{DCF4EEB4-16CC-F349-AB48-C7784C82EED9}">
      <dgm:prSet/>
      <dgm:spPr/>
      <dgm:t>
        <a:bodyPr/>
        <a:lstStyle/>
        <a:p>
          <a:endParaRPr lang="en-US"/>
        </a:p>
      </dgm:t>
    </dgm:pt>
    <dgm:pt modelId="{C5755C61-E21E-2C4E-9127-AD37D9AA36F9}" type="sibTrans" cxnId="{DCF4EEB4-16CC-F349-AB48-C7784C82EED9}">
      <dgm:prSet/>
      <dgm:spPr/>
      <dgm:t>
        <a:bodyPr/>
        <a:lstStyle/>
        <a:p>
          <a:endParaRPr lang="en-US"/>
        </a:p>
      </dgm:t>
    </dgm:pt>
    <dgm:pt modelId="{7D3C176B-1F4E-DF4F-9D7B-83BF810019F5}">
      <dgm:prSet phldrT="[Text]" custT="1"/>
      <dgm:spPr/>
      <dgm:t>
        <a:bodyPr/>
        <a:lstStyle/>
        <a:p>
          <a:endParaRPr lang="en-US" sz="400" dirty="0"/>
        </a:p>
      </dgm:t>
    </dgm:pt>
    <dgm:pt modelId="{2BA55FA9-FAED-9640-8150-0C61608C1FC6}" type="parTrans" cxnId="{F6E2154C-6649-6F47-A1D5-EE7A129006D8}">
      <dgm:prSet/>
      <dgm:spPr/>
      <dgm:t>
        <a:bodyPr/>
        <a:lstStyle/>
        <a:p>
          <a:endParaRPr lang="en-US"/>
        </a:p>
      </dgm:t>
    </dgm:pt>
    <dgm:pt modelId="{1E18FF4C-ACAA-514B-8F2E-245BB835206C}" type="sibTrans" cxnId="{F6E2154C-6649-6F47-A1D5-EE7A129006D8}">
      <dgm:prSet/>
      <dgm:spPr/>
      <dgm:t>
        <a:bodyPr/>
        <a:lstStyle/>
        <a:p>
          <a:endParaRPr lang="en-US"/>
        </a:p>
      </dgm:t>
    </dgm:pt>
    <dgm:pt modelId="{3976DCF6-0D7B-9F46-9F99-2F83881FC57E}">
      <dgm:prSet phldrT="[Text]" custT="1"/>
      <dgm:spPr/>
      <dgm:t>
        <a:bodyPr/>
        <a:lstStyle/>
        <a:p>
          <a:r>
            <a:rPr lang="en-US" sz="2000" dirty="0"/>
            <a:t>A few more data points</a:t>
          </a:r>
        </a:p>
      </dgm:t>
    </dgm:pt>
    <dgm:pt modelId="{A512D943-32CC-5E4D-B177-F18F5BE4FC5E}" type="parTrans" cxnId="{8A506FFC-28C0-1842-B856-8F2DA38099C9}">
      <dgm:prSet/>
      <dgm:spPr/>
      <dgm:t>
        <a:bodyPr/>
        <a:lstStyle/>
        <a:p>
          <a:endParaRPr lang="en-US"/>
        </a:p>
      </dgm:t>
    </dgm:pt>
    <dgm:pt modelId="{27156D0D-9905-2A4E-AEA1-26E12C0D7DA0}" type="sibTrans" cxnId="{8A506FFC-28C0-1842-B856-8F2DA38099C9}">
      <dgm:prSet/>
      <dgm:spPr/>
      <dgm:t>
        <a:bodyPr/>
        <a:lstStyle/>
        <a:p>
          <a:endParaRPr lang="en-US"/>
        </a:p>
      </dgm:t>
    </dgm:pt>
    <dgm:pt modelId="{7350ABA2-51B7-9543-B0B0-AD291457E61E}">
      <dgm:prSet phldrT="[Text]" custT="1"/>
      <dgm:spPr/>
      <dgm:t>
        <a:bodyPr/>
        <a:lstStyle/>
        <a:p>
          <a:r>
            <a:rPr lang="en-US" sz="2000" dirty="0"/>
            <a:t>Provide details</a:t>
          </a:r>
        </a:p>
      </dgm:t>
    </dgm:pt>
    <dgm:pt modelId="{0567559A-CA87-9341-9D13-8F471C2C2E5F}" type="parTrans" cxnId="{D4BF2C70-6919-DC40-8667-6CC1E8E993FB}">
      <dgm:prSet/>
      <dgm:spPr/>
      <dgm:t>
        <a:bodyPr/>
        <a:lstStyle/>
        <a:p>
          <a:endParaRPr lang="en-US"/>
        </a:p>
      </dgm:t>
    </dgm:pt>
    <dgm:pt modelId="{137B8E18-348C-7A45-A188-A9F40E66CD48}" type="sibTrans" cxnId="{D4BF2C70-6919-DC40-8667-6CC1E8E993FB}">
      <dgm:prSet/>
      <dgm:spPr/>
      <dgm:t>
        <a:bodyPr/>
        <a:lstStyle/>
        <a:p>
          <a:endParaRPr lang="en-US"/>
        </a:p>
      </dgm:t>
    </dgm:pt>
    <dgm:pt modelId="{2820B1B9-2539-4E4F-8ED4-4C287CAC7C66}">
      <dgm:prSet phldrT="[Text]" custT="1"/>
      <dgm:spPr/>
      <dgm:t>
        <a:bodyPr/>
        <a:lstStyle/>
        <a:p>
          <a:r>
            <a:rPr lang="en-US" sz="2000" dirty="0"/>
            <a:t>Data source</a:t>
          </a:r>
        </a:p>
      </dgm:t>
    </dgm:pt>
    <dgm:pt modelId="{14F205F0-5BD8-724B-9E42-AF4221EFE6E2}" type="parTrans" cxnId="{CAD4BC24-0143-4543-BA2E-AE3F0C677514}">
      <dgm:prSet/>
      <dgm:spPr/>
      <dgm:t>
        <a:bodyPr/>
        <a:lstStyle/>
        <a:p>
          <a:endParaRPr lang="en-US"/>
        </a:p>
      </dgm:t>
    </dgm:pt>
    <dgm:pt modelId="{9B14753C-BFC8-1D4B-9469-1C19ADD04A16}" type="sibTrans" cxnId="{CAD4BC24-0143-4543-BA2E-AE3F0C677514}">
      <dgm:prSet/>
      <dgm:spPr/>
      <dgm:t>
        <a:bodyPr/>
        <a:lstStyle/>
        <a:p>
          <a:endParaRPr lang="en-US"/>
        </a:p>
      </dgm:t>
    </dgm:pt>
    <dgm:pt modelId="{45E02D8D-A9D8-A043-A68B-14CEEEB5AD00}">
      <dgm:prSet phldrT="[Text]" custT="1"/>
      <dgm:spPr/>
      <dgm:t>
        <a:bodyPr/>
        <a:lstStyle/>
        <a:p>
          <a:r>
            <a:rPr lang="en-US" sz="2000" dirty="0"/>
            <a:t>Start with the #'s</a:t>
          </a:r>
        </a:p>
      </dgm:t>
    </dgm:pt>
    <dgm:pt modelId="{43C47578-5599-3F40-8699-4B002F1C575F}" type="parTrans" cxnId="{67938676-CF8D-BD43-AC96-AA937C43AEC4}">
      <dgm:prSet/>
      <dgm:spPr/>
      <dgm:t>
        <a:bodyPr/>
        <a:lstStyle/>
        <a:p>
          <a:endParaRPr lang="en-US"/>
        </a:p>
      </dgm:t>
    </dgm:pt>
    <dgm:pt modelId="{FFCE8414-9ED0-8948-BE50-C1AA79089B44}" type="sibTrans" cxnId="{67938676-CF8D-BD43-AC96-AA937C43AEC4}">
      <dgm:prSet/>
      <dgm:spPr/>
      <dgm:t>
        <a:bodyPr/>
        <a:lstStyle/>
        <a:p>
          <a:endParaRPr lang="en-US"/>
        </a:p>
      </dgm:t>
    </dgm:pt>
    <dgm:pt modelId="{9CE4535E-E31F-F34A-BE44-AE86868917EF}">
      <dgm:prSet phldrT="[Text]" custT="1"/>
      <dgm:spPr/>
      <dgm:t>
        <a:bodyPr/>
        <a:lstStyle/>
        <a:p>
          <a:r>
            <a:rPr lang="en-US" sz="2000" dirty="0"/>
            <a:t>Share even when outcome goals aren’t met</a:t>
          </a:r>
        </a:p>
      </dgm:t>
    </dgm:pt>
    <dgm:pt modelId="{9AE87608-5677-F248-94CE-67284EC9BCFD}" type="parTrans" cxnId="{FE543DB4-EA70-A142-BAA9-DF0768CB4D73}">
      <dgm:prSet/>
      <dgm:spPr/>
      <dgm:t>
        <a:bodyPr/>
        <a:lstStyle/>
        <a:p>
          <a:endParaRPr lang="en-US"/>
        </a:p>
      </dgm:t>
    </dgm:pt>
    <dgm:pt modelId="{7FAA2B80-1B53-5349-8D2B-E3025577C0C1}" type="sibTrans" cxnId="{FE543DB4-EA70-A142-BAA9-DF0768CB4D73}">
      <dgm:prSet/>
      <dgm:spPr/>
      <dgm:t>
        <a:bodyPr/>
        <a:lstStyle/>
        <a:p>
          <a:endParaRPr lang="en-US"/>
        </a:p>
      </dgm:t>
    </dgm:pt>
    <dgm:pt modelId="{DAF72868-BC7C-524F-8D93-2C729345EAFB}" type="pres">
      <dgm:prSet presAssocID="{B0663659-2630-F643-ADEF-80B66F26C3A5}" presName="Name0" presStyleCnt="0">
        <dgm:presLayoutVars>
          <dgm:dir/>
          <dgm:animLvl val="lvl"/>
          <dgm:resizeHandles val="exact"/>
        </dgm:presLayoutVars>
      </dgm:prSet>
      <dgm:spPr/>
    </dgm:pt>
    <dgm:pt modelId="{FA5FCE25-A98B-1747-9332-FEF9ED79D5EE}" type="pres">
      <dgm:prSet presAssocID="{D8DDE640-028F-694F-9FA5-A36C5AB5194C}" presName="composite" presStyleCnt="0"/>
      <dgm:spPr/>
    </dgm:pt>
    <dgm:pt modelId="{7D25BF2F-35D7-0D4D-9F9C-4E40AA1A3A25}" type="pres">
      <dgm:prSet presAssocID="{D8DDE640-028F-694F-9FA5-A36C5AB5194C}" presName="parTx" presStyleLbl="alignNode1" presStyleIdx="0" presStyleCnt="4">
        <dgm:presLayoutVars>
          <dgm:chMax val="0"/>
          <dgm:chPref val="0"/>
          <dgm:bulletEnabled val="1"/>
        </dgm:presLayoutVars>
      </dgm:prSet>
      <dgm:spPr/>
    </dgm:pt>
    <dgm:pt modelId="{437CFE1C-8F58-B04A-B57C-4431C488A5AD}" type="pres">
      <dgm:prSet presAssocID="{D8DDE640-028F-694F-9FA5-A36C5AB5194C}" presName="desTx" presStyleLbl="alignAccFollowNode1" presStyleIdx="0" presStyleCnt="4">
        <dgm:presLayoutVars>
          <dgm:bulletEnabled val="1"/>
        </dgm:presLayoutVars>
      </dgm:prSet>
      <dgm:spPr/>
    </dgm:pt>
    <dgm:pt modelId="{2A3B51DE-2C7A-864B-9CBE-00F728F63F7F}" type="pres">
      <dgm:prSet presAssocID="{0311C2BC-BFC7-1D45-AD30-69316969C4DA}" presName="space" presStyleCnt="0"/>
      <dgm:spPr/>
    </dgm:pt>
    <dgm:pt modelId="{C9C9728A-9DC8-E94C-BA3D-6431D97093EC}" type="pres">
      <dgm:prSet presAssocID="{6B6F4C20-5A81-0F48-BDC1-118BC2D75EA3}" presName="composite" presStyleCnt="0"/>
      <dgm:spPr/>
    </dgm:pt>
    <dgm:pt modelId="{E7A5B759-5C25-0C49-A73F-02BC8CB02AEB}" type="pres">
      <dgm:prSet presAssocID="{6B6F4C20-5A81-0F48-BDC1-118BC2D75EA3}" presName="parTx" presStyleLbl="alignNode1" presStyleIdx="1" presStyleCnt="4">
        <dgm:presLayoutVars>
          <dgm:chMax val="0"/>
          <dgm:chPref val="0"/>
          <dgm:bulletEnabled val="1"/>
        </dgm:presLayoutVars>
      </dgm:prSet>
      <dgm:spPr/>
    </dgm:pt>
    <dgm:pt modelId="{2C58A4FC-CD4F-A64C-AD7C-F4EA0297462F}" type="pres">
      <dgm:prSet presAssocID="{6B6F4C20-5A81-0F48-BDC1-118BC2D75EA3}" presName="desTx" presStyleLbl="alignAccFollowNode1" presStyleIdx="1" presStyleCnt="4">
        <dgm:presLayoutVars>
          <dgm:bulletEnabled val="1"/>
        </dgm:presLayoutVars>
      </dgm:prSet>
      <dgm:spPr/>
    </dgm:pt>
    <dgm:pt modelId="{B2B58C67-8D8F-6D43-B813-6DED8D6813F2}" type="pres">
      <dgm:prSet presAssocID="{DA4E7A5C-9007-A141-B4D1-90D69F620CD2}" presName="space" presStyleCnt="0"/>
      <dgm:spPr/>
    </dgm:pt>
    <dgm:pt modelId="{E7D21FD9-B69E-504C-B3A8-522E215E8068}" type="pres">
      <dgm:prSet presAssocID="{2866FF80-F8E5-634F-A688-0548648A49FC}" presName="composite" presStyleCnt="0"/>
      <dgm:spPr/>
    </dgm:pt>
    <dgm:pt modelId="{D8C203FD-9068-F54C-AED5-09E439850D55}" type="pres">
      <dgm:prSet presAssocID="{2866FF80-F8E5-634F-A688-0548648A49FC}" presName="parTx" presStyleLbl="alignNode1" presStyleIdx="2" presStyleCnt="4">
        <dgm:presLayoutVars>
          <dgm:chMax val="0"/>
          <dgm:chPref val="0"/>
          <dgm:bulletEnabled val="1"/>
        </dgm:presLayoutVars>
      </dgm:prSet>
      <dgm:spPr/>
    </dgm:pt>
    <dgm:pt modelId="{E854E9FE-9DDD-9549-A489-34E869DB3B70}" type="pres">
      <dgm:prSet presAssocID="{2866FF80-F8E5-634F-A688-0548648A49FC}" presName="desTx" presStyleLbl="alignAccFollowNode1" presStyleIdx="2" presStyleCnt="4">
        <dgm:presLayoutVars>
          <dgm:bulletEnabled val="1"/>
        </dgm:presLayoutVars>
      </dgm:prSet>
      <dgm:spPr/>
    </dgm:pt>
    <dgm:pt modelId="{0DEF9957-9EBF-C544-9D18-9F69320CFBCA}" type="pres">
      <dgm:prSet presAssocID="{CC126792-C261-3C46-965C-8649F1017B4B}" presName="space" presStyleCnt="0"/>
      <dgm:spPr/>
    </dgm:pt>
    <dgm:pt modelId="{8E158DEC-3287-6049-BF33-9B1528925132}" type="pres">
      <dgm:prSet presAssocID="{D25C3401-2080-534A-B613-2EFB5AAA49BE}" presName="composite" presStyleCnt="0"/>
      <dgm:spPr/>
    </dgm:pt>
    <dgm:pt modelId="{835FCA09-18E6-C244-8F0B-5836BA999E4E}" type="pres">
      <dgm:prSet presAssocID="{D25C3401-2080-534A-B613-2EFB5AAA49BE}" presName="parTx" presStyleLbl="alignNode1" presStyleIdx="3" presStyleCnt="4">
        <dgm:presLayoutVars>
          <dgm:chMax val="0"/>
          <dgm:chPref val="0"/>
          <dgm:bulletEnabled val="1"/>
        </dgm:presLayoutVars>
      </dgm:prSet>
      <dgm:spPr/>
    </dgm:pt>
    <dgm:pt modelId="{17F71697-391F-5046-8DCF-A249A5F2D1C1}" type="pres">
      <dgm:prSet presAssocID="{D25C3401-2080-534A-B613-2EFB5AAA49BE}" presName="desTx" presStyleLbl="alignAccFollowNode1" presStyleIdx="3" presStyleCnt="4">
        <dgm:presLayoutVars>
          <dgm:bulletEnabled val="1"/>
        </dgm:presLayoutVars>
      </dgm:prSet>
      <dgm:spPr/>
    </dgm:pt>
  </dgm:ptLst>
  <dgm:cxnLst>
    <dgm:cxn modelId="{0D87F601-1481-9845-8234-36F886A249B9}" srcId="{D8DDE640-028F-694F-9FA5-A36C5AB5194C}" destId="{46355332-F9E1-E14C-A4C5-61E25192C66A}" srcOrd="6" destOrd="0" parTransId="{92C21326-0BA6-4044-A30D-52F18D01C187}" sibTransId="{3DD598FD-5C03-AC47-A241-7F93BADE48E0}"/>
    <dgm:cxn modelId="{92353F08-3727-1746-9EED-C14B97E6F2B1}" srcId="{D8DDE640-028F-694F-9FA5-A36C5AB5194C}" destId="{15916A2F-D938-F14A-B134-0166EB682477}" srcOrd="14" destOrd="0" parTransId="{8670469D-E432-FB45-A40C-FE7E92F9B91F}" sibTransId="{5F7DC4B8-1BEA-2D47-A091-90B3AA3BAE05}"/>
    <dgm:cxn modelId="{99080D09-BFF8-4742-9B9B-4D6CBE683D9E}" srcId="{D8DDE640-028F-694F-9FA5-A36C5AB5194C}" destId="{CFDB1E4C-942C-ED4B-A377-1344F3EE34A5}" srcOrd="7" destOrd="0" parTransId="{267DD70C-4E0F-E949-8FFA-0A08E2E8675B}" sibTransId="{CC065C7D-C475-7149-8482-423D12F3F91A}"/>
    <dgm:cxn modelId="{9B56600D-6B5A-244F-B42A-82B0F85C1F23}" type="presOf" srcId="{A71C99D1-2BA0-6447-AA24-40BA654BB796}" destId="{437CFE1C-8F58-B04A-B57C-4431C488A5AD}" srcOrd="0" destOrd="3" presId="urn:microsoft.com/office/officeart/2005/8/layout/hList1"/>
    <dgm:cxn modelId="{D1E18414-90A6-D843-BFA3-7E668F8507B9}" type="presOf" srcId="{0E31457D-319A-6445-8E6E-7B7A9F28AE91}" destId="{437CFE1C-8F58-B04A-B57C-4431C488A5AD}" srcOrd="0" destOrd="12" presId="urn:microsoft.com/office/officeart/2005/8/layout/hList1"/>
    <dgm:cxn modelId="{0BA05416-0BBC-BE4F-8F86-CE7A81173552}" srcId="{6B6F4C20-5A81-0F48-BDC1-118BC2D75EA3}" destId="{62363F39-FE30-B146-B77A-1C2F281A7243}" srcOrd="0" destOrd="0" parTransId="{E3A84829-6D9D-5043-BE91-A421D985E15F}" sibTransId="{56CBA3EF-284C-CF4C-8C7F-CC5532727C8E}"/>
    <dgm:cxn modelId="{B889C716-79DD-D945-95A9-140484C10C39}" srcId="{D8DDE640-028F-694F-9FA5-A36C5AB5194C}" destId="{5080CF14-D4C2-484E-B51A-52E9B1F0B61C}" srcOrd="10" destOrd="0" parTransId="{456C67BD-C576-504B-A2F1-FF6353036B79}" sibTransId="{AC5AD51E-04A1-7747-8AA3-EAE7015F9C06}"/>
    <dgm:cxn modelId="{83E3E017-DFA4-9143-9707-7EC4ACC62AB9}" type="presOf" srcId="{2866FF80-F8E5-634F-A688-0548648A49FC}" destId="{D8C203FD-9068-F54C-AED5-09E439850D55}" srcOrd="0" destOrd="0" presId="urn:microsoft.com/office/officeart/2005/8/layout/hList1"/>
    <dgm:cxn modelId="{1A422218-02CF-5846-88CD-0614EBB7A795}" type="presOf" srcId="{A2B951E7-A05E-194D-9ACA-0EC512400E34}" destId="{437CFE1C-8F58-B04A-B57C-4431C488A5AD}" srcOrd="0" destOrd="11" presId="urn:microsoft.com/office/officeart/2005/8/layout/hList1"/>
    <dgm:cxn modelId="{936FEA1C-562B-7B48-9E70-6834572C13F7}" type="presOf" srcId="{62363F39-FE30-B146-B77A-1C2F281A7243}" destId="{2C58A4FC-CD4F-A64C-AD7C-F4EA0297462F}" srcOrd="0" destOrd="0" presId="urn:microsoft.com/office/officeart/2005/8/layout/hList1"/>
    <dgm:cxn modelId="{94EE3F20-02FB-5944-AE49-85D722015B67}" type="presOf" srcId="{D25C3401-2080-534A-B613-2EFB5AAA49BE}" destId="{835FCA09-18E6-C244-8F0B-5836BA999E4E}" srcOrd="0" destOrd="0" presId="urn:microsoft.com/office/officeart/2005/8/layout/hList1"/>
    <dgm:cxn modelId="{EB9F2922-53A8-8644-812D-F207DD1BADC4}" srcId="{D8DDE640-028F-694F-9FA5-A36C5AB5194C}" destId="{3FCCD6F7-8D49-F740-8D42-38F2D3969B28}" srcOrd="4" destOrd="0" parTransId="{A8042CCB-77FE-1C48-9AD9-BB7332765B7A}" sibTransId="{61C17831-3933-AF4E-BC87-D24ED812B760}"/>
    <dgm:cxn modelId="{CAD4BC24-0143-4543-BA2E-AE3F0C677514}" srcId="{D25C3401-2080-534A-B613-2EFB5AAA49BE}" destId="{2820B1B9-2539-4E4F-8ED4-4C287CAC7C66}" srcOrd="3" destOrd="0" parTransId="{14F205F0-5BD8-724B-9E42-AF4221EFE6E2}" sibTransId="{9B14753C-BFC8-1D4B-9469-1C19ADD04A16}"/>
    <dgm:cxn modelId="{D88B1931-2E65-4644-AF2C-789C862404C6}" type="presOf" srcId="{F3D6E848-034F-8A40-8039-71C8F83C9B56}" destId="{E854E9FE-9DDD-9549-A489-34E869DB3B70}" srcOrd="0" destOrd="0" presId="urn:microsoft.com/office/officeart/2005/8/layout/hList1"/>
    <dgm:cxn modelId="{D6092F32-3F5C-6F43-9D65-3BC0DF70A53F}" type="presOf" srcId="{3D61B433-D64E-2048-A8CD-2AB3256BB48C}" destId="{E854E9FE-9DDD-9549-A489-34E869DB3B70}" srcOrd="0" destOrd="1" presId="urn:microsoft.com/office/officeart/2005/8/layout/hList1"/>
    <dgm:cxn modelId="{916A3B35-9B9D-F446-BF52-3BAFF70B0ED1}" type="presOf" srcId="{3976DCF6-0D7B-9F46-9F99-2F83881FC57E}" destId="{17F71697-391F-5046-8DCF-A249A5F2D1C1}" srcOrd="0" destOrd="2" presId="urn:microsoft.com/office/officeart/2005/8/layout/hList1"/>
    <dgm:cxn modelId="{830BB13F-911A-DF4F-AF16-5D85E3A79897}" type="presOf" srcId="{45E02D8D-A9D8-A043-A68B-14CEEEB5AD00}" destId="{17F71697-391F-5046-8DCF-A249A5F2D1C1}" srcOrd="0" destOrd="1" presId="urn:microsoft.com/office/officeart/2005/8/layout/hList1"/>
    <dgm:cxn modelId="{F6E2154C-6649-6F47-A1D5-EE7A129006D8}" srcId="{D8DDE640-028F-694F-9FA5-A36C5AB5194C}" destId="{7D3C176B-1F4E-DF4F-9D7B-83BF810019F5}" srcOrd="15" destOrd="0" parTransId="{2BA55FA9-FAED-9640-8150-0C61608C1FC6}" sibTransId="{1E18FF4C-ACAA-514B-8F2E-245BB835206C}"/>
    <dgm:cxn modelId="{34EB2E4D-3F44-8041-9740-A2E010308970}" type="presOf" srcId="{7D3C176B-1F4E-DF4F-9D7B-83BF810019F5}" destId="{437CFE1C-8F58-B04A-B57C-4431C488A5AD}" srcOrd="0" destOrd="15" presId="urn:microsoft.com/office/officeart/2005/8/layout/hList1"/>
    <dgm:cxn modelId="{1B8D4E4F-7311-034D-B558-94CF8F83FA52}" srcId="{B0663659-2630-F643-ADEF-80B66F26C3A5}" destId="{D25C3401-2080-534A-B613-2EFB5AAA49BE}" srcOrd="3" destOrd="0" parTransId="{8CAC5AF9-0FA6-EE4A-A39D-9C5A32BC0C15}" sibTransId="{8567D4BB-B7F5-2C42-8036-445458AE6DBC}"/>
    <dgm:cxn modelId="{25DBFE58-6E60-C447-8007-A45E0A0E1006}" type="presOf" srcId="{46355332-F9E1-E14C-A4C5-61E25192C66A}" destId="{437CFE1C-8F58-B04A-B57C-4431C488A5AD}" srcOrd="0" destOrd="6" presId="urn:microsoft.com/office/officeart/2005/8/layout/hList1"/>
    <dgm:cxn modelId="{E31D655C-7BF1-5244-B203-5E6B078AC6D9}" type="presOf" srcId="{F24CA3C7-568F-564C-99F8-F494841B94B8}" destId="{17F71697-391F-5046-8DCF-A249A5F2D1C1}" srcOrd="0" destOrd="0" presId="urn:microsoft.com/office/officeart/2005/8/layout/hList1"/>
    <dgm:cxn modelId="{7AA0185D-9CAB-5C47-A65D-AEC2395ACD6B}" type="presOf" srcId="{07045BAB-A953-4543-BE0B-1E694101AB2C}" destId="{437CFE1C-8F58-B04A-B57C-4431C488A5AD}" srcOrd="0" destOrd="5" presId="urn:microsoft.com/office/officeart/2005/8/layout/hList1"/>
    <dgm:cxn modelId="{D4BF2C70-6919-DC40-8667-6CC1E8E993FB}" srcId="{D25C3401-2080-534A-B613-2EFB5AAA49BE}" destId="{7350ABA2-51B7-9543-B0B0-AD291457E61E}" srcOrd="4" destOrd="0" parTransId="{0567559A-CA87-9341-9D13-8F471C2C2E5F}" sibTransId="{137B8E18-348C-7A45-A188-A9F40E66CD48}"/>
    <dgm:cxn modelId="{56C81E71-3E38-7A4D-B67D-F299D7337850}" srcId="{D8DDE640-028F-694F-9FA5-A36C5AB5194C}" destId="{EADFD25F-B465-0D46-B3DC-7A29DA6B015C}" srcOrd="1" destOrd="0" parTransId="{BA202B3B-3659-DF44-BDA9-0B07525194C6}" sibTransId="{9D697775-5B12-5C45-9E4B-8692C7C11B70}"/>
    <dgm:cxn modelId="{EAC3B474-CB27-5443-90F3-2FE38A724269}" type="presOf" srcId="{15916A2F-D938-F14A-B134-0166EB682477}" destId="{437CFE1C-8F58-B04A-B57C-4431C488A5AD}" srcOrd="0" destOrd="14" presId="urn:microsoft.com/office/officeart/2005/8/layout/hList1"/>
    <dgm:cxn modelId="{B1CCF874-B482-EC45-8C14-111F1CE3EF52}" type="presOf" srcId="{4B6A8B15-EC05-F840-89AB-3C4FBC6B5176}" destId="{437CFE1C-8F58-B04A-B57C-4431C488A5AD}" srcOrd="0" destOrd="16" presId="urn:microsoft.com/office/officeart/2005/8/layout/hList1"/>
    <dgm:cxn modelId="{0CA37175-2DCB-824C-93A1-DAF3F300A7DC}" type="presOf" srcId="{CB68885F-B398-C644-8DE1-44DF7CFA98E7}" destId="{437CFE1C-8F58-B04A-B57C-4431C488A5AD}" srcOrd="0" destOrd="8" presId="urn:microsoft.com/office/officeart/2005/8/layout/hList1"/>
    <dgm:cxn modelId="{CB2B5476-8FA8-1C49-AF9B-939EE9BEB240}" type="presOf" srcId="{D8DDE640-028F-694F-9FA5-A36C5AB5194C}" destId="{7D25BF2F-35D7-0D4D-9F9C-4E40AA1A3A25}" srcOrd="0" destOrd="0" presId="urn:microsoft.com/office/officeart/2005/8/layout/hList1"/>
    <dgm:cxn modelId="{67938676-CF8D-BD43-AC96-AA937C43AEC4}" srcId="{D25C3401-2080-534A-B613-2EFB5AAA49BE}" destId="{45E02D8D-A9D8-A043-A68B-14CEEEB5AD00}" srcOrd="1" destOrd="0" parTransId="{43C47578-5599-3F40-8699-4B002F1C575F}" sibTransId="{FFCE8414-9ED0-8948-BE50-C1AA79089B44}"/>
    <dgm:cxn modelId="{8622FC7B-263E-E641-89E7-1B0511ED8106}" type="presOf" srcId="{B1D61E6F-D88F-B74E-A59F-517C73C23EC2}" destId="{437CFE1C-8F58-B04A-B57C-4431C488A5AD}" srcOrd="0" destOrd="0" presId="urn:microsoft.com/office/officeart/2005/8/layout/hList1"/>
    <dgm:cxn modelId="{F07BF984-AD69-4A42-96D4-916CC2C700B1}" type="presOf" srcId="{6B6F4C20-5A81-0F48-BDC1-118BC2D75EA3}" destId="{E7A5B759-5C25-0C49-A73F-02BC8CB02AEB}" srcOrd="0" destOrd="0" presId="urn:microsoft.com/office/officeart/2005/8/layout/hList1"/>
    <dgm:cxn modelId="{61611189-AE98-4849-BCE5-1F6C00B6BB1E}" srcId="{B0663659-2630-F643-ADEF-80B66F26C3A5}" destId="{D8DDE640-028F-694F-9FA5-A36C5AB5194C}" srcOrd="0" destOrd="0" parTransId="{27BB2301-9AB0-A544-AF60-36773A75B48F}" sibTransId="{0311C2BC-BFC7-1D45-AD30-69316969C4DA}"/>
    <dgm:cxn modelId="{F926D295-6609-EA4F-AFCA-A801704DB96A}" type="presOf" srcId="{3FCCD6F7-8D49-F740-8D42-38F2D3969B28}" destId="{437CFE1C-8F58-B04A-B57C-4431C488A5AD}" srcOrd="0" destOrd="4" presId="urn:microsoft.com/office/officeart/2005/8/layout/hList1"/>
    <dgm:cxn modelId="{EEA3F695-EF24-8B43-8186-C3DF8F32C24E}" type="presOf" srcId="{80B8CD32-3971-B64D-8B78-9ACC4AE2BBFB}" destId="{437CFE1C-8F58-B04A-B57C-4431C488A5AD}" srcOrd="0" destOrd="13" presId="urn:microsoft.com/office/officeart/2005/8/layout/hList1"/>
    <dgm:cxn modelId="{E33FBE9B-0777-7042-96F2-3F39E2AACE8A}" type="presOf" srcId="{7350ABA2-51B7-9543-B0B0-AD291457E61E}" destId="{17F71697-391F-5046-8DCF-A249A5F2D1C1}" srcOrd="0" destOrd="4" presId="urn:microsoft.com/office/officeart/2005/8/layout/hList1"/>
    <dgm:cxn modelId="{45B8B09E-B83C-5142-92E0-971E33D139CD}" srcId="{D8DDE640-028F-694F-9FA5-A36C5AB5194C}" destId="{0E31457D-319A-6445-8E6E-7B7A9F28AE91}" srcOrd="12" destOrd="0" parTransId="{1FD797C9-BF6A-1949-88A9-6E1DD3CFF055}" sibTransId="{CC422DAC-64DD-6A46-A5D1-6A47926C71EE}"/>
    <dgm:cxn modelId="{63C295A1-4706-E84A-B130-706205E9E5DD}" srcId="{B0663659-2630-F643-ADEF-80B66F26C3A5}" destId="{6B6F4C20-5A81-0F48-BDC1-118BC2D75EA3}" srcOrd="1" destOrd="0" parTransId="{E806CF53-FB37-1245-8120-AFB9B28FC4F4}" sibTransId="{DA4E7A5C-9007-A141-B4D1-90D69F620CD2}"/>
    <dgm:cxn modelId="{6A4A01A2-FF3A-8B49-8407-978B64EBFDB7}" srcId="{D8DDE640-028F-694F-9FA5-A36C5AB5194C}" destId="{CB68885F-B398-C644-8DE1-44DF7CFA98E7}" srcOrd="8" destOrd="0" parTransId="{651F4CA1-CBAD-6746-ADDA-EF99253698C8}" sibTransId="{C88FE1BF-43A1-104C-A604-29479E1E3706}"/>
    <dgm:cxn modelId="{2A2C07AB-8B36-D744-A25B-2A41144BE33B}" srcId="{D8DDE640-028F-694F-9FA5-A36C5AB5194C}" destId="{07045BAB-A953-4543-BE0B-1E694101AB2C}" srcOrd="5" destOrd="0" parTransId="{C4453FCE-AD03-474B-9799-CBE1179F9BD4}" sibTransId="{D4471708-3091-8141-8C60-89B7327CD05D}"/>
    <dgm:cxn modelId="{701429AC-F27C-8A4C-8505-FCA5510F2AF3}" type="presOf" srcId="{5080CF14-D4C2-484E-B51A-52E9B1F0B61C}" destId="{437CFE1C-8F58-B04A-B57C-4431C488A5AD}" srcOrd="0" destOrd="10" presId="urn:microsoft.com/office/officeart/2005/8/layout/hList1"/>
    <dgm:cxn modelId="{FE543DB4-EA70-A142-BAA9-DF0768CB4D73}" srcId="{D25C3401-2080-534A-B613-2EFB5AAA49BE}" destId="{9CE4535E-E31F-F34A-BE44-AE86868917EF}" srcOrd="5" destOrd="0" parTransId="{9AE87608-5677-F248-94CE-67284EC9BCFD}" sibTransId="{7FAA2B80-1B53-5349-8D2B-E3025577C0C1}"/>
    <dgm:cxn modelId="{DCF4EEB4-16CC-F349-AB48-C7784C82EED9}" srcId="{D8DDE640-028F-694F-9FA5-A36C5AB5194C}" destId="{80B8CD32-3971-B64D-8B78-9ACC4AE2BBFB}" srcOrd="13" destOrd="0" parTransId="{762016E0-4E63-4246-B81D-117A2BA93157}" sibTransId="{C5755C61-E21E-2C4E-9127-AD37D9AA36F9}"/>
    <dgm:cxn modelId="{E74C75B8-4D58-5541-BB12-97B14FBAE397}" srcId="{2866FF80-F8E5-634F-A688-0548648A49FC}" destId="{3D61B433-D64E-2048-A8CD-2AB3256BB48C}" srcOrd="1" destOrd="0" parTransId="{F099BF82-41BA-F148-8DA0-66282676D850}" sibTransId="{3571BB34-E00C-BE42-BEE6-A554014D6068}"/>
    <dgm:cxn modelId="{3EA4BCBC-BA75-EC49-8D1E-73576B3D6238}" srcId="{D8DDE640-028F-694F-9FA5-A36C5AB5194C}" destId="{4B6A8B15-EC05-F840-89AB-3C4FBC6B5176}" srcOrd="16" destOrd="0" parTransId="{4585F74A-A65E-D44A-BCBF-519407BBED3C}" sibTransId="{53C820B9-1ED4-C34A-86C4-2D137430C850}"/>
    <dgm:cxn modelId="{868CBEBC-D8AD-C349-876B-FB2EDAD85648}" srcId="{D8DDE640-028F-694F-9FA5-A36C5AB5194C}" destId="{AC5E88A3-A16A-F241-ADF9-3F277EF9677E}" srcOrd="2" destOrd="0" parTransId="{FD069F8A-65CD-4443-BF6C-611595B5C6C0}" sibTransId="{D5D8ED00-3348-EF4C-95F7-59734581034D}"/>
    <dgm:cxn modelId="{694E02C0-3DD5-6C44-A573-8DA24137859D}" srcId="{D25C3401-2080-534A-B613-2EFB5AAA49BE}" destId="{F24CA3C7-568F-564C-99F8-F494841B94B8}" srcOrd="0" destOrd="0" parTransId="{E2AE9F8F-F374-6D44-9E26-592030B3D459}" sibTransId="{9AC657CB-0F94-0F48-9079-508BDA737577}"/>
    <dgm:cxn modelId="{E9EE35C1-EADE-224F-8E09-CA0ADE18A128}" type="presOf" srcId="{9CE4535E-E31F-F34A-BE44-AE86868917EF}" destId="{17F71697-391F-5046-8DCF-A249A5F2D1C1}" srcOrd="0" destOrd="5" presId="urn:microsoft.com/office/officeart/2005/8/layout/hList1"/>
    <dgm:cxn modelId="{66DF01C7-3A9D-DA43-AB8C-FE60224E3F99}" srcId="{D8DDE640-028F-694F-9FA5-A36C5AB5194C}" destId="{A2B951E7-A05E-194D-9ACA-0EC512400E34}" srcOrd="11" destOrd="0" parTransId="{B46A7742-6A0A-DB42-BB02-2560FC8F811D}" sibTransId="{0DB8433C-D0C1-9043-9A4C-1C614B9AFA29}"/>
    <dgm:cxn modelId="{835D9DCB-45C4-DD4B-A0A8-9993CC6027F4}" type="presOf" srcId="{EADFD25F-B465-0D46-B3DC-7A29DA6B015C}" destId="{437CFE1C-8F58-B04A-B57C-4431C488A5AD}" srcOrd="0" destOrd="1" presId="urn:microsoft.com/office/officeart/2005/8/layout/hList1"/>
    <dgm:cxn modelId="{AC2EF6D3-062F-7445-A4DA-28BF012D7856}" srcId="{D8DDE640-028F-694F-9FA5-A36C5AB5194C}" destId="{A71C99D1-2BA0-6447-AA24-40BA654BB796}" srcOrd="3" destOrd="0" parTransId="{CDE0BFF4-FB72-8247-8CC7-559E64BB795A}" sibTransId="{992B0058-EBC0-C247-B735-D04B202B8745}"/>
    <dgm:cxn modelId="{4A628CD5-F1D2-DB4F-AA4E-53E606B37F23}" type="presOf" srcId="{AC5E88A3-A16A-F241-ADF9-3F277EF9677E}" destId="{437CFE1C-8F58-B04A-B57C-4431C488A5AD}" srcOrd="0" destOrd="2" presId="urn:microsoft.com/office/officeart/2005/8/layout/hList1"/>
    <dgm:cxn modelId="{DCA712DB-9C53-714E-AF7F-A58E5629A006}" type="presOf" srcId="{E40B1E4D-4C6C-E449-8D58-EFD356FC77B9}" destId="{437CFE1C-8F58-B04A-B57C-4431C488A5AD}" srcOrd="0" destOrd="9" presId="urn:microsoft.com/office/officeart/2005/8/layout/hList1"/>
    <dgm:cxn modelId="{58AA67DB-A64D-A64F-98D4-AB2334430258}" srcId="{D8DDE640-028F-694F-9FA5-A36C5AB5194C}" destId="{B1D61E6F-D88F-B74E-A59F-517C73C23EC2}" srcOrd="0" destOrd="0" parTransId="{3F74A3A7-EA14-4C4C-9C87-74BEFA0E2BF2}" sibTransId="{B9EEF001-F250-F847-B839-962854941D2F}"/>
    <dgm:cxn modelId="{9BAE6BDC-084E-AA47-865A-24764328C789}" srcId="{B0663659-2630-F643-ADEF-80B66F26C3A5}" destId="{2866FF80-F8E5-634F-A688-0548648A49FC}" srcOrd="2" destOrd="0" parTransId="{D0DCA28C-9AD1-D247-A538-1762E97F600C}" sibTransId="{CC126792-C261-3C46-965C-8649F1017B4B}"/>
    <dgm:cxn modelId="{27F730E2-ED76-A445-8CC5-13B85FCBDFFD}" type="presOf" srcId="{CFDB1E4C-942C-ED4B-A377-1344F3EE34A5}" destId="{437CFE1C-8F58-B04A-B57C-4431C488A5AD}" srcOrd="0" destOrd="7" presId="urn:microsoft.com/office/officeart/2005/8/layout/hList1"/>
    <dgm:cxn modelId="{9FA832E5-2F8F-9647-9214-D416895B3C2A}" srcId="{2866FF80-F8E5-634F-A688-0548648A49FC}" destId="{F3D6E848-034F-8A40-8039-71C8F83C9B56}" srcOrd="0" destOrd="0" parTransId="{3DA9D176-DCEE-1145-909A-698786D11CAA}" sibTransId="{A7925DE5-914A-2148-BC39-F24164D5183E}"/>
    <dgm:cxn modelId="{7ADA8DE6-8781-384E-843E-484BDCEF4760}" srcId="{D8DDE640-028F-694F-9FA5-A36C5AB5194C}" destId="{E40B1E4D-4C6C-E449-8D58-EFD356FC77B9}" srcOrd="9" destOrd="0" parTransId="{BAEE2189-5CD4-C94E-9489-D898098E9048}" sibTransId="{753416DD-A471-DA4B-9FBF-8B4C78114CD1}"/>
    <dgm:cxn modelId="{218E3FF6-C445-8B4B-94AA-928EE9166612}" type="presOf" srcId="{2820B1B9-2539-4E4F-8ED4-4C287CAC7C66}" destId="{17F71697-391F-5046-8DCF-A249A5F2D1C1}" srcOrd="0" destOrd="3" presId="urn:microsoft.com/office/officeart/2005/8/layout/hList1"/>
    <dgm:cxn modelId="{77FF90F6-6650-DE45-A543-8EB11942C4D5}" type="presOf" srcId="{B0663659-2630-F643-ADEF-80B66F26C3A5}" destId="{DAF72868-BC7C-524F-8D93-2C729345EAFB}" srcOrd="0" destOrd="0" presId="urn:microsoft.com/office/officeart/2005/8/layout/hList1"/>
    <dgm:cxn modelId="{8A506FFC-28C0-1842-B856-8F2DA38099C9}" srcId="{D25C3401-2080-534A-B613-2EFB5AAA49BE}" destId="{3976DCF6-0D7B-9F46-9F99-2F83881FC57E}" srcOrd="2" destOrd="0" parTransId="{A512D943-32CC-5E4D-B177-F18F5BE4FC5E}" sibTransId="{27156D0D-9905-2A4E-AEA1-26E12C0D7DA0}"/>
    <dgm:cxn modelId="{BF0F94AE-515D-C34B-BB62-D48087888F2C}" type="presParOf" srcId="{DAF72868-BC7C-524F-8D93-2C729345EAFB}" destId="{FA5FCE25-A98B-1747-9332-FEF9ED79D5EE}" srcOrd="0" destOrd="0" presId="urn:microsoft.com/office/officeart/2005/8/layout/hList1"/>
    <dgm:cxn modelId="{E866E45A-B021-A543-8C31-D3A88F50ECC6}" type="presParOf" srcId="{FA5FCE25-A98B-1747-9332-FEF9ED79D5EE}" destId="{7D25BF2F-35D7-0D4D-9F9C-4E40AA1A3A25}" srcOrd="0" destOrd="0" presId="urn:microsoft.com/office/officeart/2005/8/layout/hList1"/>
    <dgm:cxn modelId="{66A69A8F-4214-834E-B4B8-D8400076D4FB}" type="presParOf" srcId="{FA5FCE25-A98B-1747-9332-FEF9ED79D5EE}" destId="{437CFE1C-8F58-B04A-B57C-4431C488A5AD}" srcOrd="1" destOrd="0" presId="urn:microsoft.com/office/officeart/2005/8/layout/hList1"/>
    <dgm:cxn modelId="{46F0DF93-46C1-5D4F-917A-97194157D414}" type="presParOf" srcId="{DAF72868-BC7C-524F-8D93-2C729345EAFB}" destId="{2A3B51DE-2C7A-864B-9CBE-00F728F63F7F}" srcOrd="1" destOrd="0" presId="urn:microsoft.com/office/officeart/2005/8/layout/hList1"/>
    <dgm:cxn modelId="{6B83B684-47B8-1548-A46F-D2E14FFDEAFC}" type="presParOf" srcId="{DAF72868-BC7C-524F-8D93-2C729345EAFB}" destId="{C9C9728A-9DC8-E94C-BA3D-6431D97093EC}" srcOrd="2" destOrd="0" presId="urn:microsoft.com/office/officeart/2005/8/layout/hList1"/>
    <dgm:cxn modelId="{3B7B2354-C3FD-9549-A70D-389A5F34A9AC}" type="presParOf" srcId="{C9C9728A-9DC8-E94C-BA3D-6431D97093EC}" destId="{E7A5B759-5C25-0C49-A73F-02BC8CB02AEB}" srcOrd="0" destOrd="0" presId="urn:microsoft.com/office/officeart/2005/8/layout/hList1"/>
    <dgm:cxn modelId="{D12D0952-6CAC-6548-8477-42D9D3DC9A68}" type="presParOf" srcId="{C9C9728A-9DC8-E94C-BA3D-6431D97093EC}" destId="{2C58A4FC-CD4F-A64C-AD7C-F4EA0297462F}" srcOrd="1" destOrd="0" presId="urn:microsoft.com/office/officeart/2005/8/layout/hList1"/>
    <dgm:cxn modelId="{281BC915-E7A5-0D41-BB21-31D8E3B63BFD}" type="presParOf" srcId="{DAF72868-BC7C-524F-8D93-2C729345EAFB}" destId="{B2B58C67-8D8F-6D43-B813-6DED8D6813F2}" srcOrd="3" destOrd="0" presId="urn:microsoft.com/office/officeart/2005/8/layout/hList1"/>
    <dgm:cxn modelId="{5390A6CE-667D-E24A-BD6B-364DE9D61847}" type="presParOf" srcId="{DAF72868-BC7C-524F-8D93-2C729345EAFB}" destId="{E7D21FD9-B69E-504C-B3A8-522E215E8068}" srcOrd="4" destOrd="0" presId="urn:microsoft.com/office/officeart/2005/8/layout/hList1"/>
    <dgm:cxn modelId="{2FA98351-7716-EE46-95B1-5F3B02AFD6CA}" type="presParOf" srcId="{E7D21FD9-B69E-504C-B3A8-522E215E8068}" destId="{D8C203FD-9068-F54C-AED5-09E439850D55}" srcOrd="0" destOrd="0" presId="urn:microsoft.com/office/officeart/2005/8/layout/hList1"/>
    <dgm:cxn modelId="{2BDCB16D-4854-F545-88AF-C8A56EA16096}" type="presParOf" srcId="{E7D21FD9-B69E-504C-B3A8-522E215E8068}" destId="{E854E9FE-9DDD-9549-A489-34E869DB3B70}" srcOrd="1" destOrd="0" presId="urn:microsoft.com/office/officeart/2005/8/layout/hList1"/>
    <dgm:cxn modelId="{46D6FC10-9CE6-9442-A668-ED8EC5CF2BA5}" type="presParOf" srcId="{DAF72868-BC7C-524F-8D93-2C729345EAFB}" destId="{0DEF9957-9EBF-C544-9D18-9F69320CFBCA}" srcOrd="5" destOrd="0" presId="urn:microsoft.com/office/officeart/2005/8/layout/hList1"/>
    <dgm:cxn modelId="{E767C59E-D83D-EE4C-8EA8-40263897717A}" type="presParOf" srcId="{DAF72868-BC7C-524F-8D93-2C729345EAFB}" destId="{8E158DEC-3287-6049-BF33-9B1528925132}" srcOrd="6" destOrd="0" presId="urn:microsoft.com/office/officeart/2005/8/layout/hList1"/>
    <dgm:cxn modelId="{A25309B9-3ACB-0F4C-9616-1C9F2D4AE5D3}" type="presParOf" srcId="{8E158DEC-3287-6049-BF33-9B1528925132}" destId="{835FCA09-18E6-C244-8F0B-5836BA999E4E}" srcOrd="0" destOrd="0" presId="urn:microsoft.com/office/officeart/2005/8/layout/hList1"/>
    <dgm:cxn modelId="{43BA5A08-ADEE-0E47-B769-4060D168C905}" type="presParOf" srcId="{8E158DEC-3287-6049-BF33-9B1528925132}" destId="{17F71697-391F-5046-8DCF-A249A5F2D1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9D2E11-BDAD-448A-8878-3C8DC0479F45}" type="doc">
      <dgm:prSet loTypeId="urn:microsoft.com/office/officeart/2005/8/layout/vList4" loCatId="hierarchy" qsTypeId="urn:microsoft.com/office/officeart/2005/8/quickstyle/simple1" qsCatId="simple" csTypeId="urn:microsoft.com/office/officeart/2005/8/colors/accent1_3" csCatId="accent1" phldr="1"/>
      <dgm:spPr/>
      <dgm:t>
        <a:bodyPr/>
        <a:lstStyle/>
        <a:p>
          <a:endParaRPr lang="en-US"/>
        </a:p>
      </dgm:t>
    </dgm:pt>
    <dgm:pt modelId="{C92349B0-FA02-4A21-8A2E-31DECF5AF395}">
      <dgm:prSet custT="1"/>
      <dgm:spPr/>
      <dgm:t>
        <a:bodyPr/>
        <a:lstStyle/>
        <a:p>
          <a:r>
            <a:rPr lang="en-US" sz="2400" b="1" dirty="0">
              <a:hlinkClick xmlns:r="http://schemas.openxmlformats.org/officeDocument/2006/relationships" r:id="rId1"/>
            </a:rPr>
            <a:t>Sign up for office hours </a:t>
          </a:r>
          <a:r>
            <a:rPr lang="en-US" sz="2400" dirty="0"/>
            <a:t>for additional site-specific support and discussions </a:t>
          </a:r>
        </a:p>
      </dgm:t>
    </dgm:pt>
    <dgm:pt modelId="{98CE8FE6-3095-42E6-83EF-819C1CBCFC46}" type="parTrans" cxnId="{A9A8AF65-4E39-4E75-B646-89FC19D33F7B}">
      <dgm:prSet/>
      <dgm:spPr/>
      <dgm:t>
        <a:bodyPr/>
        <a:lstStyle/>
        <a:p>
          <a:endParaRPr lang="en-US"/>
        </a:p>
      </dgm:t>
    </dgm:pt>
    <dgm:pt modelId="{E3DC1C49-3DF9-4797-88D4-3EFCB177C26A}" type="sibTrans" cxnId="{A9A8AF65-4E39-4E75-B646-89FC19D33F7B}">
      <dgm:prSet/>
      <dgm:spPr/>
      <dgm:t>
        <a:bodyPr/>
        <a:lstStyle/>
        <a:p>
          <a:endParaRPr lang="en-US"/>
        </a:p>
      </dgm:t>
    </dgm:pt>
    <dgm:pt modelId="{FE69C570-E609-4595-81EF-4E6C193ADAB7}">
      <dgm:prSet custT="1"/>
      <dgm:spPr/>
      <dgm:t>
        <a:bodyPr/>
        <a:lstStyle/>
        <a:p>
          <a:r>
            <a:rPr lang="en-US" sz="2400" b="1" dirty="0"/>
            <a:t>Main room </a:t>
          </a:r>
          <a:r>
            <a:rPr lang="en-US" sz="2400" dirty="0"/>
            <a:t>remains open for support</a:t>
          </a:r>
        </a:p>
      </dgm:t>
    </dgm:pt>
    <dgm:pt modelId="{84FCA5E7-5B80-4DEF-A761-1C737CD71594}" type="parTrans" cxnId="{C8C8B3FB-C7F2-4C47-8DE6-0FCEA2425B05}">
      <dgm:prSet/>
      <dgm:spPr/>
      <dgm:t>
        <a:bodyPr/>
        <a:lstStyle/>
        <a:p>
          <a:endParaRPr lang="en-US"/>
        </a:p>
      </dgm:t>
    </dgm:pt>
    <dgm:pt modelId="{35CBF3CC-4113-408A-8562-9B727E545CBF}" type="sibTrans" cxnId="{C8C8B3FB-C7F2-4C47-8DE6-0FCEA2425B05}">
      <dgm:prSet/>
      <dgm:spPr/>
      <dgm:t>
        <a:bodyPr/>
        <a:lstStyle/>
        <a:p>
          <a:endParaRPr lang="en-US"/>
        </a:p>
      </dgm:t>
    </dgm:pt>
    <dgm:pt modelId="{A944672F-79C0-0345-83F5-9D083244A869}">
      <dgm:prSet custT="1"/>
      <dgm:spPr/>
      <dgm:t>
        <a:bodyPr/>
        <a:lstStyle/>
        <a:p>
          <a:r>
            <a:rPr lang="en-US" sz="2400" dirty="0"/>
            <a:t>Materials, including tip sheets, recordings, and slides, will be emailed after training</a:t>
          </a:r>
        </a:p>
      </dgm:t>
    </dgm:pt>
    <dgm:pt modelId="{CDDAD32E-2555-7448-B92F-FAEA9FECFDFE}" type="parTrans" cxnId="{DEAE9C48-AC84-E549-BDC3-D31346976E8B}">
      <dgm:prSet/>
      <dgm:spPr/>
      <dgm:t>
        <a:bodyPr/>
        <a:lstStyle/>
        <a:p>
          <a:endParaRPr lang="en-US"/>
        </a:p>
      </dgm:t>
    </dgm:pt>
    <dgm:pt modelId="{F0713304-DFC3-AE4B-B6BC-CF6780D4B26F}" type="sibTrans" cxnId="{DEAE9C48-AC84-E549-BDC3-D31346976E8B}">
      <dgm:prSet/>
      <dgm:spPr/>
      <dgm:t>
        <a:bodyPr/>
        <a:lstStyle/>
        <a:p>
          <a:endParaRPr lang="en-US"/>
        </a:p>
      </dgm:t>
    </dgm:pt>
    <dgm:pt modelId="{B193ED82-9C46-E34E-9404-0B7B6AF13BD7}">
      <dgm:prSet custT="1"/>
      <dgm:spPr/>
      <dgm:t>
        <a:bodyPr/>
        <a:lstStyle/>
        <a:p>
          <a:r>
            <a:rPr lang="en-US" sz="2400" dirty="0"/>
            <a:t>Complete </a:t>
          </a:r>
          <a:r>
            <a:rPr lang="en-US" sz="2400" b="1" dirty="0">
              <a:solidFill>
                <a:srgbClr val="90BB23"/>
              </a:solidFill>
              <a:hlinkClick xmlns:r="http://schemas.openxmlformats.org/officeDocument/2006/relationships" r:id="rId2"/>
            </a:rPr>
            <a:t>training feedback form </a:t>
          </a:r>
          <a:r>
            <a:rPr lang="en-US" sz="2400" dirty="0"/>
            <a:t>(after your breakout session)</a:t>
          </a:r>
        </a:p>
      </dgm:t>
    </dgm:pt>
    <dgm:pt modelId="{A43AC143-F80F-3F47-A5B7-FA4122897CB0}" type="parTrans" cxnId="{24EDD62D-225D-2148-8727-B986769476E5}">
      <dgm:prSet/>
      <dgm:spPr/>
      <dgm:t>
        <a:bodyPr/>
        <a:lstStyle/>
        <a:p>
          <a:endParaRPr lang="en-US"/>
        </a:p>
      </dgm:t>
    </dgm:pt>
    <dgm:pt modelId="{E895E646-6384-F741-810B-E5466590ACF2}" type="sibTrans" cxnId="{24EDD62D-225D-2148-8727-B986769476E5}">
      <dgm:prSet/>
      <dgm:spPr/>
      <dgm:t>
        <a:bodyPr/>
        <a:lstStyle/>
        <a:p>
          <a:endParaRPr lang="en-US"/>
        </a:p>
      </dgm:t>
    </dgm:pt>
    <dgm:pt modelId="{7CB35269-1C5C-1943-ABE2-01FB61A9029A}" type="pres">
      <dgm:prSet presAssocID="{8E9D2E11-BDAD-448A-8878-3C8DC0479F45}" presName="linear" presStyleCnt="0">
        <dgm:presLayoutVars>
          <dgm:dir/>
          <dgm:resizeHandles val="exact"/>
        </dgm:presLayoutVars>
      </dgm:prSet>
      <dgm:spPr/>
    </dgm:pt>
    <dgm:pt modelId="{A02404A6-2A82-9540-BEBE-D480FE56262D}" type="pres">
      <dgm:prSet presAssocID="{A944672F-79C0-0345-83F5-9D083244A869}" presName="comp" presStyleCnt="0"/>
      <dgm:spPr/>
    </dgm:pt>
    <dgm:pt modelId="{69916274-A310-B24C-B8BE-1335A5687313}" type="pres">
      <dgm:prSet presAssocID="{A944672F-79C0-0345-83F5-9D083244A869}" presName="box" presStyleLbl="node1" presStyleIdx="0" presStyleCnt="4"/>
      <dgm:spPr/>
    </dgm:pt>
    <dgm:pt modelId="{52F345A8-7DF4-8E46-873F-9DB994316A5D}" type="pres">
      <dgm:prSet presAssocID="{A944672F-79C0-0345-83F5-9D083244A869}" presName="img" presStyleLbl="fgImgPlace1" presStyleIdx="0"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28000" b="-28000"/>
          </a:stretch>
        </a:blipFill>
      </dgm:spPr>
      <dgm:extLst>
        <a:ext uri="{E40237B7-FDA0-4F09-8148-C483321AD2D9}">
          <dgm14:cNvPr xmlns:dgm14="http://schemas.microsoft.com/office/drawing/2010/diagram" id="0" name="" descr="Cmd Terminal with solid fill"/>
        </a:ext>
      </dgm:extLst>
    </dgm:pt>
    <dgm:pt modelId="{19829573-2C75-C841-9604-CF4FDBA04D92}" type="pres">
      <dgm:prSet presAssocID="{A944672F-79C0-0345-83F5-9D083244A869}" presName="text" presStyleLbl="node1" presStyleIdx="0" presStyleCnt="4">
        <dgm:presLayoutVars>
          <dgm:bulletEnabled val="1"/>
        </dgm:presLayoutVars>
      </dgm:prSet>
      <dgm:spPr/>
    </dgm:pt>
    <dgm:pt modelId="{1C432790-0BDF-7044-9EB9-91241C8DFA71}" type="pres">
      <dgm:prSet presAssocID="{F0713304-DFC3-AE4B-B6BC-CF6780D4B26F}" presName="spacer" presStyleCnt="0"/>
      <dgm:spPr/>
    </dgm:pt>
    <dgm:pt modelId="{B9D0C264-3754-8843-9191-1519F8EDFF04}" type="pres">
      <dgm:prSet presAssocID="{C92349B0-FA02-4A21-8A2E-31DECF5AF395}" presName="comp" presStyleCnt="0"/>
      <dgm:spPr/>
    </dgm:pt>
    <dgm:pt modelId="{C0293CB1-EF94-974C-A42F-0EF14EF9FCD0}" type="pres">
      <dgm:prSet presAssocID="{C92349B0-FA02-4A21-8A2E-31DECF5AF395}" presName="box" presStyleLbl="node1" presStyleIdx="1" presStyleCnt="4"/>
      <dgm:spPr/>
    </dgm:pt>
    <dgm:pt modelId="{C802910A-539F-1742-ACB4-5F3F3C729294}" type="pres">
      <dgm:prSet presAssocID="{C92349B0-FA02-4A21-8A2E-31DECF5AF395}" presName="img" presStyleLbl="fgImgPlace1" presStyleIdx="1"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Quotes with solid fill"/>
        </a:ext>
      </dgm:extLst>
    </dgm:pt>
    <dgm:pt modelId="{BA96EFC6-928F-C44C-AA7E-6AC3216D32A1}" type="pres">
      <dgm:prSet presAssocID="{C92349B0-FA02-4A21-8A2E-31DECF5AF395}" presName="text" presStyleLbl="node1" presStyleIdx="1" presStyleCnt="4">
        <dgm:presLayoutVars>
          <dgm:bulletEnabled val="1"/>
        </dgm:presLayoutVars>
      </dgm:prSet>
      <dgm:spPr/>
    </dgm:pt>
    <dgm:pt modelId="{85A53580-7DF5-1E43-B51C-17B5D7E19CB4}" type="pres">
      <dgm:prSet presAssocID="{E3DC1C49-3DF9-4797-88D4-3EFCB177C26A}" presName="spacer" presStyleCnt="0"/>
      <dgm:spPr/>
    </dgm:pt>
    <dgm:pt modelId="{845C6E40-420E-3344-9AFD-590300F00AFD}" type="pres">
      <dgm:prSet presAssocID="{B193ED82-9C46-E34E-9404-0B7B6AF13BD7}" presName="comp" presStyleCnt="0"/>
      <dgm:spPr/>
    </dgm:pt>
    <dgm:pt modelId="{77A6625E-E58A-9B4F-BD84-B3F3BAD3DC5E}" type="pres">
      <dgm:prSet presAssocID="{B193ED82-9C46-E34E-9404-0B7B6AF13BD7}" presName="box" presStyleLbl="node1" presStyleIdx="2" presStyleCnt="4"/>
      <dgm:spPr/>
    </dgm:pt>
    <dgm:pt modelId="{7A1503ED-6640-1546-B4F3-05EEE6BCB108}" type="pres">
      <dgm:prSet presAssocID="{B193ED82-9C46-E34E-9404-0B7B6AF13BD7}" presName="img" presStyleLbl="fgImgPlac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28000" b="-28000"/>
          </a:stretch>
        </a:blipFill>
      </dgm:spPr>
      <dgm:extLst>
        <a:ext uri="{E40237B7-FDA0-4F09-8148-C483321AD2D9}">
          <dgm14:cNvPr xmlns:dgm14="http://schemas.microsoft.com/office/drawing/2010/diagram" id="0" name="" descr="Document with solid fill"/>
        </a:ext>
      </dgm:extLst>
    </dgm:pt>
    <dgm:pt modelId="{CA27C076-2214-224F-879E-6F3F10FFE0AB}" type="pres">
      <dgm:prSet presAssocID="{B193ED82-9C46-E34E-9404-0B7B6AF13BD7}" presName="text" presStyleLbl="node1" presStyleIdx="2" presStyleCnt="4">
        <dgm:presLayoutVars>
          <dgm:bulletEnabled val="1"/>
        </dgm:presLayoutVars>
      </dgm:prSet>
      <dgm:spPr/>
    </dgm:pt>
    <dgm:pt modelId="{3C179B4B-D888-2F47-977B-B6799685EDCA}" type="pres">
      <dgm:prSet presAssocID="{E895E646-6384-F741-810B-E5466590ACF2}" presName="spacer" presStyleCnt="0"/>
      <dgm:spPr/>
    </dgm:pt>
    <dgm:pt modelId="{3C365D02-2729-AB41-8530-87301533AC75}" type="pres">
      <dgm:prSet presAssocID="{FE69C570-E609-4595-81EF-4E6C193ADAB7}" presName="comp" presStyleCnt="0"/>
      <dgm:spPr/>
    </dgm:pt>
    <dgm:pt modelId="{108E4D4B-2EE4-AF4F-9BD9-B1800B817914}" type="pres">
      <dgm:prSet presAssocID="{FE69C570-E609-4595-81EF-4E6C193ADAB7}" presName="box" presStyleLbl="node1" presStyleIdx="3" presStyleCnt="4"/>
      <dgm:spPr/>
    </dgm:pt>
    <dgm:pt modelId="{00396185-142E-CF4D-8B15-41EB594D03A2}" type="pres">
      <dgm:prSet presAssocID="{FE69C570-E609-4595-81EF-4E6C193ADAB7}" presName="img" presStyleLbl="fgImgPlace1" presStyleIdx="3" presStyleCnt="4"/>
      <dgm:spPr>
        <a:blipFill>
          <a:blip xmlns:r="http://schemas.openxmlformats.org/officeDocument/2006/relationships" r:embed="rId9">
            <a:extLst>
              <a:ext uri="{96DAC541-7B7A-43D3-8B79-37D633B846F1}">
                <asvg:svgBlip xmlns:asvg="http://schemas.microsoft.com/office/drawing/2016/SVG/main" r:embed="rId10"/>
              </a:ext>
            </a:extLst>
          </a:blip>
          <a:srcRect/>
          <a:stretch>
            <a:fillRect t="-8000" b="-8000"/>
          </a:stretch>
        </a:blipFill>
      </dgm:spPr>
      <dgm:extLst>
        <a:ext uri="{E40237B7-FDA0-4F09-8148-C483321AD2D9}">
          <dgm14:cNvPr xmlns:dgm14="http://schemas.microsoft.com/office/drawing/2010/diagram" id="0" name="" descr="Laptop with solid fill"/>
        </a:ext>
      </dgm:extLst>
    </dgm:pt>
    <dgm:pt modelId="{74B41452-E6A6-3542-989C-D928EA74D19F}" type="pres">
      <dgm:prSet presAssocID="{FE69C570-E609-4595-81EF-4E6C193ADAB7}" presName="text" presStyleLbl="node1" presStyleIdx="3" presStyleCnt="4">
        <dgm:presLayoutVars>
          <dgm:bulletEnabled val="1"/>
        </dgm:presLayoutVars>
      </dgm:prSet>
      <dgm:spPr/>
    </dgm:pt>
  </dgm:ptLst>
  <dgm:cxnLst>
    <dgm:cxn modelId="{4CD06409-5E59-4248-9BB3-E47666F970F3}" type="presOf" srcId="{FE69C570-E609-4595-81EF-4E6C193ADAB7}" destId="{108E4D4B-2EE4-AF4F-9BD9-B1800B817914}" srcOrd="0" destOrd="0" presId="urn:microsoft.com/office/officeart/2005/8/layout/vList4"/>
    <dgm:cxn modelId="{24EDD62D-225D-2148-8727-B986769476E5}" srcId="{8E9D2E11-BDAD-448A-8878-3C8DC0479F45}" destId="{B193ED82-9C46-E34E-9404-0B7B6AF13BD7}" srcOrd="2" destOrd="0" parTransId="{A43AC143-F80F-3F47-A5B7-FA4122897CB0}" sibTransId="{E895E646-6384-F741-810B-E5466590ACF2}"/>
    <dgm:cxn modelId="{1BC7DD3A-7089-6B42-9FBA-931519FBC77B}" type="presOf" srcId="{B193ED82-9C46-E34E-9404-0B7B6AF13BD7}" destId="{77A6625E-E58A-9B4F-BD84-B3F3BAD3DC5E}" srcOrd="0" destOrd="0" presId="urn:microsoft.com/office/officeart/2005/8/layout/vList4"/>
    <dgm:cxn modelId="{DEAE9C48-AC84-E549-BDC3-D31346976E8B}" srcId="{8E9D2E11-BDAD-448A-8878-3C8DC0479F45}" destId="{A944672F-79C0-0345-83F5-9D083244A869}" srcOrd="0" destOrd="0" parTransId="{CDDAD32E-2555-7448-B92F-FAEA9FECFDFE}" sibTransId="{F0713304-DFC3-AE4B-B6BC-CF6780D4B26F}"/>
    <dgm:cxn modelId="{0ED99E4A-47D1-8D43-A889-9C9E2AEE6C32}" type="presOf" srcId="{C92349B0-FA02-4A21-8A2E-31DECF5AF395}" destId="{BA96EFC6-928F-C44C-AA7E-6AC3216D32A1}" srcOrd="1" destOrd="0" presId="urn:microsoft.com/office/officeart/2005/8/layout/vList4"/>
    <dgm:cxn modelId="{CAC3AD4D-1793-1F47-B972-49395E6190EF}" type="presOf" srcId="{C92349B0-FA02-4A21-8A2E-31DECF5AF395}" destId="{C0293CB1-EF94-974C-A42F-0EF14EF9FCD0}" srcOrd="0" destOrd="0" presId="urn:microsoft.com/office/officeart/2005/8/layout/vList4"/>
    <dgm:cxn modelId="{1EDA9860-7649-F14B-B14A-382B06049261}" type="presOf" srcId="{A944672F-79C0-0345-83F5-9D083244A869}" destId="{69916274-A310-B24C-B8BE-1335A5687313}" srcOrd="0" destOrd="0" presId="urn:microsoft.com/office/officeart/2005/8/layout/vList4"/>
    <dgm:cxn modelId="{A9A8AF65-4E39-4E75-B646-89FC19D33F7B}" srcId="{8E9D2E11-BDAD-448A-8878-3C8DC0479F45}" destId="{C92349B0-FA02-4A21-8A2E-31DECF5AF395}" srcOrd="1" destOrd="0" parTransId="{98CE8FE6-3095-42E6-83EF-819C1CBCFC46}" sibTransId="{E3DC1C49-3DF9-4797-88D4-3EFCB177C26A}"/>
    <dgm:cxn modelId="{18C7C58B-DCB8-4E47-87C2-8E954761B25F}" type="presOf" srcId="{A944672F-79C0-0345-83F5-9D083244A869}" destId="{19829573-2C75-C841-9604-CF4FDBA04D92}" srcOrd="1" destOrd="0" presId="urn:microsoft.com/office/officeart/2005/8/layout/vList4"/>
    <dgm:cxn modelId="{4912F9D8-72D6-344B-BC14-B27C16AD627B}" type="presOf" srcId="{8E9D2E11-BDAD-448A-8878-3C8DC0479F45}" destId="{7CB35269-1C5C-1943-ABE2-01FB61A9029A}" srcOrd="0" destOrd="0" presId="urn:microsoft.com/office/officeart/2005/8/layout/vList4"/>
    <dgm:cxn modelId="{1FE960E4-9887-5647-8E6E-E8C5CE67075B}" type="presOf" srcId="{FE69C570-E609-4595-81EF-4E6C193ADAB7}" destId="{74B41452-E6A6-3542-989C-D928EA74D19F}" srcOrd="1" destOrd="0" presId="urn:microsoft.com/office/officeart/2005/8/layout/vList4"/>
    <dgm:cxn modelId="{C8C8B3FB-C7F2-4C47-8DE6-0FCEA2425B05}" srcId="{8E9D2E11-BDAD-448A-8878-3C8DC0479F45}" destId="{FE69C570-E609-4595-81EF-4E6C193ADAB7}" srcOrd="3" destOrd="0" parTransId="{84FCA5E7-5B80-4DEF-A761-1C737CD71594}" sibTransId="{35CBF3CC-4113-408A-8562-9B727E545CBF}"/>
    <dgm:cxn modelId="{C3C2FCFB-E789-9C48-8D44-EBA958A069BA}" type="presOf" srcId="{B193ED82-9C46-E34E-9404-0B7B6AF13BD7}" destId="{CA27C076-2214-224F-879E-6F3F10FFE0AB}" srcOrd="1" destOrd="0" presId="urn:microsoft.com/office/officeart/2005/8/layout/vList4"/>
    <dgm:cxn modelId="{3CF6AF9F-B35C-5444-A170-E97F4F8121C5}" type="presParOf" srcId="{7CB35269-1C5C-1943-ABE2-01FB61A9029A}" destId="{A02404A6-2A82-9540-BEBE-D480FE56262D}" srcOrd="0" destOrd="0" presId="urn:microsoft.com/office/officeart/2005/8/layout/vList4"/>
    <dgm:cxn modelId="{29DDA9E8-A0F1-F44A-BEED-784366D383BC}" type="presParOf" srcId="{A02404A6-2A82-9540-BEBE-D480FE56262D}" destId="{69916274-A310-B24C-B8BE-1335A5687313}" srcOrd="0" destOrd="0" presId="urn:microsoft.com/office/officeart/2005/8/layout/vList4"/>
    <dgm:cxn modelId="{7D87FA31-0B82-094E-8DC3-DC303AE6F078}" type="presParOf" srcId="{A02404A6-2A82-9540-BEBE-D480FE56262D}" destId="{52F345A8-7DF4-8E46-873F-9DB994316A5D}" srcOrd="1" destOrd="0" presId="urn:microsoft.com/office/officeart/2005/8/layout/vList4"/>
    <dgm:cxn modelId="{9F641A0B-0ECF-204F-AF7D-5EE248E06980}" type="presParOf" srcId="{A02404A6-2A82-9540-BEBE-D480FE56262D}" destId="{19829573-2C75-C841-9604-CF4FDBA04D92}" srcOrd="2" destOrd="0" presId="urn:microsoft.com/office/officeart/2005/8/layout/vList4"/>
    <dgm:cxn modelId="{187E330E-BC79-F847-B4D2-3ECAB2F77D07}" type="presParOf" srcId="{7CB35269-1C5C-1943-ABE2-01FB61A9029A}" destId="{1C432790-0BDF-7044-9EB9-91241C8DFA71}" srcOrd="1" destOrd="0" presId="urn:microsoft.com/office/officeart/2005/8/layout/vList4"/>
    <dgm:cxn modelId="{6D1C9E35-1193-BD46-B5A4-EEFD8FA5CD0E}" type="presParOf" srcId="{7CB35269-1C5C-1943-ABE2-01FB61A9029A}" destId="{B9D0C264-3754-8843-9191-1519F8EDFF04}" srcOrd="2" destOrd="0" presId="urn:microsoft.com/office/officeart/2005/8/layout/vList4"/>
    <dgm:cxn modelId="{DE468A61-9625-5541-9901-DFCEBACEAC5A}" type="presParOf" srcId="{B9D0C264-3754-8843-9191-1519F8EDFF04}" destId="{C0293CB1-EF94-974C-A42F-0EF14EF9FCD0}" srcOrd="0" destOrd="0" presId="urn:microsoft.com/office/officeart/2005/8/layout/vList4"/>
    <dgm:cxn modelId="{6643686B-70F3-3841-8B02-C26A65BCC271}" type="presParOf" srcId="{B9D0C264-3754-8843-9191-1519F8EDFF04}" destId="{C802910A-539F-1742-ACB4-5F3F3C729294}" srcOrd="1" destOrd="0" presId="urn:microsoft.com/office/officeart/2005/8/layout/vList4"/>
    <dgm:cxn modelId="{9EE92825-2EF6-3D46-86AE-DFCC0D83D175}" type="presParOf" srcId="{B9D0C264-3754-8843-9191-1519F8EDFF04}" destId="{BA96EFC6-928F-C44C-AA7E-6AC3216D32A1}" srcOrd="2" destOrd="0" presId="urn:microsoft.com/office/officeart/2005/8/layout/vList4"/>
    <dgm:cxn modelId="{1DD9636C-694B-7641-8EE3-7EA6EF59A3DA}" type="presParOf" srcId="{7CB35269-1C5C-1943-ABE2-01FB61A9029A}" destId="{85A53580-7DF5-1E43-B51C-17B5D7E19CB4}" srcOrd="3" destOrd="0" presId="urn:microsoft.com/office/officeart/2005/8/layout/vList4"/>
    <dgm:cxn modelId="{B0E59620-134D-7549-88A2-E0502D7D7F8D}" type="presParOf" srcId="{7CB35269-1C5C-1943-ABE2-01FB61A9029A}" destId="{845C6E40-420E-3344-9AFD-590300F00AFD}" srcOrd="4" destOrd="0" presId="urn:microsoft.com/office/officeart/2005/8/layout/vList4"/>
    <dgm:cxn modelId="{C7B14F6A-8946-F84F-B60F-23832345CEE8}" type="presParOf" srcId="{845C6E40-420E-3344-9AFD-590300F00AFD}" destId="{77A6625E-E58A-9B4F-BD84-B3F3BAD3DC5E}" srcOrd="0" destOrd="0" presId="urn:microsoft.com/office/officeart/2005/8/layout/vList4"/>
    <dgm:cxn modelId="{4151498B-ABE5-354C-9544-EFF9BED9854D}" type="presParOf" srcId="{845C6E40-420E-3344-9AFD-590300F00AFD}" destId="{7A1503ED-6640-1546-B4F3-05EEE6BCB108}" srcOrd="1" destOrd="0" presId="urn:microsoft.com/office/officeart/2005/8/layout/vList4"/>
    <dgm:cxn modelId="{7D495BAE-3BD2-6B42-8584-6DF24218E73B}" type="presParOf" srcId="{845C6E40-420E-3344-9AFD-590300F00AFD}" destId="{CA27C076-2214-224F-879E-6F3F10FFE0AB}" srcOrd="2" destOrd="0" presId="urn:microsoft.com/office/officeart/2005/8/layout/vList4"/>
    <dgm:cxn modelId="{4100D463-CC8E-B14D-BA7D-AD4DBB3C1C4F}" type="presParOf" srcId="{7CB35269-1C5C-1943-ABE2-01FB61A9029A}" destId="{3C179B4B-D888-2F47-977B-B6799685EDCA}" srcOrd="5" destOrd="0" presId="urn:microsoft.com/office/officeart/2005/8/layout/vList4"/>
    <dgm:cxn modelId="{52A5F1F1-0E43-0F47-A5FC-B08EF6B5D110}" type="presParOf" srcId="{7CB35269-1C5C-1943-ABE2-01FB61A9029A}" destId="{3C365D02-2729-AB41-8530-87301533AC75}" srcOrd="6" destOrd="0" presId="urn:microsoft.com/office/officeart/2005/8/layout/vList4"/>
    <dgm:cxn modelId="{742F3E75-66B3-2D4A-915A-3E5E29246C05}" type="presParOf" srcId="{3C365D02-2729-AB41-8530-87301533AC75}" destId="{108E4D4B-2EE4-AF4F-9BD9-B1800B817914}" srcOrd="0" destOrd="0" presId="urn:microsoft.com/office/officeart/2005/8/layout/vList4"/>
    <dgm:cxn modelId="{F1F30223-E92F-4D47-9BCA-C82F86FBAC15}" type="presParOf" srcId="{3C365D02-2729-AB41-8530-87301533AC75}" destId="{00396185-142E-CF4D-8B15-41EB594D03A2}" srcOrd="1" destOrd="0" presId="urn:microsoft.com/office/officeart/2005/8/layout/vList4"/>
    <dgm:cxn modelId="{483CF3A2-CC53-3944-A4C7-DA92D4445CF1}" type="presParOf" srcId="{3C365D02-2729-AB41-8530-87301533AC75}" destId="{74B41452-E6A6-3542-989C-D928EA74D19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33A4E4-9266-469E-B56F-545953BBEEE0}"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BED703E2-C3EB-43BF-B83D-69E8CB12881C}">
      <dgm:prSet/>
      <dgm:spPr>
        <a:ln>
          <a:solidFill>
            <a:schemeClr val="accent1"/>
          </a:solidFill>
        </a:ln>
      </dgm:spPr>
      <dgm:t>
        <a:bodyPr/>
        <a:lstStyle/>
        <a:p>
          <a:r>
            <a:rPr lang="en-US"/>
            <a:t>Room 1</a:t>
          </a:r>
        </a:p>
      </dgm:t>
    </dgm:pt>
    <dgm:pt modelId="{6C9B6C0A-0A62-4ECF-B9A8-E1BB4FE5F2CA}" type="parTrans" cxnId="{1A05D3E4-6501-4127-87F3-37869D3B0E50}">
      <dgm:prSet/>
      <dgm:spPr/>
      <dgm:t>
        <a:bodyPr/>
        <a:lstStyle/>
        <a:p>
          <a:endParaRPr lang="en-US"/>
        </a:p>
      </dgm:t>
    </dgm:pt>
    <dgm:pt modelId="{A95A28E2-B4A4-4D87-B091-4538288E8F35}" type="sibTrans" cxnId="{1A05D3E4-6501-4127-87F3-37869D3B0E50}">
      <dgm:prSet/>
      <dgm:spPr/>
      <dgm:t>
        <a:bodyPr/>
        <a:lstStyle/>
        <a:p>
          <a:endParaRPr lang="en-US"/>
        </a:p>
      </dgm:t>
    </dgm:pt>
    <dgm:pt modelId="{83C59B38-345C-4380-ADDA-0445BE00CE0C}">
      <dgm:prSet/>
      <dgm:spPr>
        <a:solidFill>
          <a:srgbClr val="D1D3D6"/>
        </a:solidFill>
        <a:ln>
          <a:solidFill>
            <a:srgbClr val="143F5B"/>
          </a:solidFill>
        </a:ln>
      </dgm:spPr>
      <dgm:t>
        <a:bodyPr/>
        <a:lstStyle/>
        <a:p>
          <a:r>
            <a:rPr lang="en-US" dirty="0">
              <a:solidFill>
                <a:schemeClr val="tx1"/>
              </a:solidFill>
            </a:rPr>
            <a:t>Leadership Development &amp; Violence Prevention</a:t>
          </a:r>
        </a:p>
      </dgm:t>
    </dgm:pt>
    <dgm:pt modelId="{331468F2-A591-49FA-A593-C63AA6190644}" type="parTrans" cxnId="{3244D28B-51EE-47B5-A7D2-79C74511C118}">
      <dgm:prSet/>
      <dgm:spPr/>
      <dgm:t>
        <a:bodyPr/>
        <a:lstStyle/>
        <a:p>
          <a:endParaRPr lang="en-US"/>
        </a:p>
      </dgm:t>
    </dgm:pt>
    <dgm:pt modelId="{398785EC-528E-4601-9B57-BB20E34A40FA}" type="sibTrans" cxnId="{3244D28B-51EE-47B5-A7D2-79C74511C118}">
      <dgm:prSet/>
      <dgm:spPr/>
      <dgm:t>
        <a:bodyPr/>
        <a:lstStyle/>
        <a:p>
          <a:endParaRPr lang="en-US"/>
        </a:p>
      </dgm:t>
    </dgm:pt>
    <dgm:pt modelId="{E87B4C17-1EA5-46C6-A3F0-F4F5C8C8079F}">
      <dgm:prSet/>
      <dgm:spPr>
        <a:ln>
          <a:solidFill>
            <a:schemeClr val="accent1"/>
          </a:solidFill>
        </a:ln>
      </dgm:spPr>
      <dgm:t>
        <a:bodyPr/>
        <a:lstStyle/>
        <a:p>
          <a:r>
            <a:rPr lang="en-US"/>
            <a:t>Room 2</a:t>
          </a:r>
        </a:p>
      </dgm:t>
    </dgm:pt>
    <dgm:pt modelId="{B4FC59EB-0661-4EA9-9F2F-7448BEE05662}" type="parTrans" cxnId="{B2640C3D-150A-4FDC-8B53-F73D3E327355}">
      <dgm:prSet/>
      <dgm:spPr/>
      <dgm:t>
        <a:bodyPr/>
        <a:lstStyle/>
        <a:p>
          <a:endParaRPr lang="en-US"/>
        </a:p>
      </dgm:t>
    </dgm:pt>
    <dgm:pt modelId="{A85D08CC-ED51-4714-B18E-2FC9D08A4B9F}" type="sibTrans" cxnId="{B2640C3D-150A-4FDC-8B53-F73D3E327355}">
      <dgm:prSet/>
      <dgm:spPr/>
      <dgm:t>
        <a:bodyPr/>
        <a:lstStyle/>
        <a:p>
          <a:endParaRPr lang="en-US"/>
        </a:p>
      </dgm:t>
    </dgm:pt>
    <dgm:pt modelId="{80E222A8-7112-402A-A8EF-5A411A5C4F1F}">
      <dgm:prSet/>
      <dgm:spPr>
        <a:solidFill>
          <a:srgbClr val="D1D3D6"/>
        </a:solidFill>
        <a:ln>
          <a:solidFill>
            <a:srgbClr val="143F5B"/>
          </a:solidFill>
        </a:ln>
      </dgm:spPr>
      <dgm:t>
        <a:bodyPr/>
        <a:lstStyle/>
        <a:p>
          <a:r>
            <a:rPr lang="en-US" dirty="0">
              <a:solidFill>
                <a:schemeClr val="tx1"/>
              </a:solidFill>
            </a:rPr>
            <a:t>Leadership Development &amp; Violence Prevention</a:t>
          </a:r>
        </a:p>
      </dgm:t>
    </dgm:pt>
    <dgm:pt modelId="{6F8B8AFB-19E8-49E4-9778-A908B7B48DD0}" type="parTrans" cxnId="{21CA366F-C37E-4723-8C16-14EB80A95727}">
      <dgm:prSet/>
      <dgm:spPr/>
      <dgm:t>
        <a:bodyPr/>
        <a:lstStyle/>
        <a:p>
          <a:endParaRPr lang="en-US"/>
        </a:p>
      </dgm:t>
    </dgm:pt>
    <dgm:pt modelId="{FA41FC25-938C-4491-9135-65DD25FF05B3}" type="sibTrans" cxnId="{21CA366F-C37E-4723-8C16-14EB80A95727}">
      <dgm:prSet/>
      <dgm:spPr/>
      <dgm:t>
        <a:bodyPr/>
        <a:lstStyle/>
        <a:p>
          <a:endParaRPr lang="en-US"/>
        </a:p>
      </dgm:t>
    </dgm:pt>
    <dgm:pt modelId="{B213F1FB-8688-4030-806F-B8365EB52684}">
      <dgm:prSet/>
      <dgm:spPr>
        <a:ln>
          <a:solidFill>
            <a:schemeClr val="accent1"/>
          </a:solidFill>
        </a:ln>
      </dgm:spPr>
      <dgm:t>
        <a:bodyPr/>
        <a:lstStyle/>
        <a:p>
          <a:r>
            <a:rPr lang="en-US"/>
            <a:t>Room 3</a:t>
          </a:r>
        </a:p>
      </dgm:t>
    </dgm:pt>
    <dgm:pt modelId="{DCCF730E-CFBA-4D40-99B8-E932490B3042}" type="parTrans" cxnId="{31788E9E-42FC-4942-9A5A-C3277A919170}">
      <dgm:prSet/>
      <dgm:spPr/>
      <dgm:t>
        <a:bodyPr/>
        <a:lstStyle/>
        <a:p>
          <a:endParaRPr lang="en-US"/>
        </a:p>
      </dgm:t>
    </dgm:pt>
    <dgm:pt modelId="{A579555B-6E6D-4556-9158-DECCE5679FD6}" type="sibTrans" cxnId="{31788E9E-42FC-4942-9A5A-C3277A919170}">
      <dgm:prSet/>
      <dgm:spPr/>
      <dgm:t>
        <a:bodyPr/>
        <a:lstStyle/>
        <a:p>
          <a:endParaRPr lang="en-US"/>
        </a:p>
      </dgm:t>
    </dgm:pt>
    <dgm:pt modelId="{60CF835C-613A-462F-8F12-A13877AFF031}">
      <dgm:prSet/>
      <dgm:spPr>
        <a:solidFill>
          <a:srgbClr val="D1D3D6"/>
        </a:solidFill>
        <a:ln>
          <a:solidFill>
            <a:srgbClr val="143F5B"/>
          </a:solidFill>
        </a:ln>
      </dgm:spPr>
      <dgm:t>
        <a:bodyPr/>
        <a:lstStyle/>
        <a:p>
          <a:r>
            <a:rPr lang="en-US">
              <a:solidFill>
                <a:schemeClr val="tx1"/>
              </a:solidFill>
            </a:rPr>
            <a:t>Leadership Development &amp; Violence Prevention</a:t>
          </a:r>
        </a:p>
      </dgm:t>
    </dgm:pt>
    <dgm:pt modelId="{1CAB9DEA-CF83-4269-BCE1-179EB2D8E1B6}" type="parTrans" cxnId="{B2951837-1B9C-4660-88E2-672E4E057EEE}">
      <dgm:prSet/>
      <dgm:spPr/>
      <dgm:t>
        <a:bodyPr/>
        <a:lstStyle/>
        <a:p>
          <a:endParaRPr lang="en-US"/>
        </a:p>
      </dgm:t>
    </dgm:pt>
    <dgm:pt modelId="{21AF81E6-BC02-4027-95E9-731CB2BE8ACC}" type="sibTrans" cxnId="{B2951837-1B9C-4660-88E2-672E4E057EEE}">
      <dgm:prSet/>
      <dgm:spPr/>
      <dgm:t>
        <a:bodyPr/>
        <a:lstStyle/>
        <a:p>
          <a:endParaRPr lang="en-US"/>
        </a:p>
      </dgm:t>
    </dgm:pt>
    <dgm:pt modelId="{E830BB51-B805-E347-8466-410895D42B94}" type="pres">
      <dgm:prSet presAssocID="{B433A4E4-9266-469E-B56F-545953BBEEE0}" presName="Name0" presStyleCnt="0">
        <dgm:presLayoutVars>
          <dgm:dir/>
          <dgm:animLvl val="lvl"/>
          <dgm:resizeHandles val="exact"/>
        </dgm:presLayoutVars>
      </dgm:prSet>
      <dgm:spPr/>
    </dgm:pt>
    <dgm:pt modelId="{D48C3EF4-03FE-6243-85C0-9AC2A06A50AA}" type="pres">
      <dgm:prSet presAssocID="{BED703E2-C3EB-43BF-B83D-69E8CB12881C}" presName="linNode" presStyleCnt="0"/>
      <dgm:spPr/>
    </dgm:pt>
    <dgm:pt modelId="{CFD5FC77-B4A1-E342-A187-18A81D30E2B5}" type="pres">
      <dgm:prSet presAssocID="{BED703E2-C3EB-43BF-B83D-69E8CB12881C}" presName="parentText" presStyleLbl="solidFgAcc1" presStyleIdx="0" presStyleCnt="3">
        <dgm:presLayoutVars>
          <dgm:chMax val="1"/>
          <dgm:bulletEnabled/>
        </dgm:presLayoutVars>
      </dgm:prSet>
      <dgm:spPr/>
    </dgm:pt>
    <dgm:pt modelId="{AE6ED2C2-D74F-2549-AA3A-C477CA8BC0B4}" type="pres">
      <dgm:prSet presAssocID="{BED703E2-C3EB-43BF-B83D-69E8CB12881C}" presName="descendantText" presStyleLbl="alignNode1" presStyleIdx="0" presStyleCnt="3">
        <dgm:presLayoutVars>
          <dgm:bulletEnabled/>
        </dgm:presLayoutVars>
      </dgm:prSet>
      <dgm:spPr/>
    </dgm:pt>
    <dgm:pt modelId="{16C26348-CA64-F24C-A880-D09BCD45AD47}" type="pres">
      <dgm:prSet presAssocID="{A95A28E2-B4A4-4D87-B091-4538288E8F35}" presName="sp" presStyleCnt="0"/>
      <dgm:spPr/>
    </dgm:pt>
    <dgm:pt modelId="{888C81FB-5E39-D44C-8F6D-D2A3A3635D37}" type="pres">
      <dgm:prSet presAssocID="{E87B4C17-1EA5-46C6-A3F0-F4F5C8C8079F}" presName="linNode" presStyleCnt="0"/>
      <dgm:spPr/>
    </dgm:pt>
    <dgm:pt modelId="{CAA21F7A-5C53-554F-A6C5-D4B338BF791F}" type="pres">
      <dgm:prSet presAssocID="{E87B4C17-1EA5-46C6-A3F0-F4F5C8C8079F}" presName="parentText" presStyleLbl="solidFgAcc1" presStyleIdx="1" presStyleCnt="3">
        <dgm:presLayoutVars>
          <dgm:chMax val="1"/>
          <dgm:bulletEnabled/>
        </dgm:presLayoutVars>
      </dgm:prSet>
      <dgm:spPr/>
    </dgm:pt>
    <dgm:pt modelId="{BE5B5F72-C2DC-0A48-B909-6C9E69AD7D4A}" type="pres">
      <dgm:prSet presAssocID="{E87B4C17-1EA5-46C6-A3F0-F4F5C8C8079F}" presName="descendantText" presStyleLbl="alignNode1" presStyleIdx="1" presStyleCnt="3">
        <dgm:presLayoutVars>
          <dgm:bulletEnabled/>
        </dgm:presLayoutVars>
      </dgm:prSet>
      <dgm:spPr/>
    </dgm:pt>
    <dgm:pt modelId="{89007335-03B7-EF42-9AD5-62587032316D}" type="pres">
      <dgm:prSet presAssocID="{A85D08CC-ED51-4714-B18E-2FC9D08A4B9F}" presName="sp" presStyleCnt="0"/>
      <dgm:spPr/>
    </dgm:pt>
    <dgm:pt modelId="{589CDA33-49D2-7349-8CDC-64B2F9F3AB13}" type="pres">
      <dgm:prSet presAssocID="{B213F1FB-8688-4030-806F-B8365EB52684}" presName="linNode" presStyleCnt="0"/>
      <dgm:spPr/>
    </dgm:pt>
    <dgm:pt modelId="{A2A794D5-888B-544D-A61C-B381D4A9C14D}" type="pres">
      <dgm:prSet presAssocID="{B213F1FB-8688-4030-806F-B8365EB52684}" presName="parentText" presStyleLbl="solidFgAcc1" presStyleIdx="2" presStyleCnt="3">
        <dgm:presLayoutVars>
          <dgm:chMax val="1"/>
          <dgm:bulletEnabled/>
        </dgm:presLayoutVars>
      </dgm:prSet>
      <dgm:spPr/>
    </dgm:pt>
    <dgm:pt modelId="{CB80B48E-6D19-3440-8495-46807C06B885}" type="pres">
      <dgm:prSet presAssocID="{B213F1FB-8688-4030-806F-B8365EB52684}" presName="descendantText" presStyleLbl="alignNode1" presStyleIdx="2" presStyleCnt="3">
        <dgm:presLayoutVars>
          <dgm:bulletEnabled/>
        </dgm:presLayoutVars>
      </dgm:prSet>
      <dgm:spPr/>
    </dgm:pt>
  </dgm:ptLst>
  <dgm:cxnLst>
    <dgm:cxn modelId="{207D6A28-7C31-7949-B014-97B044FCD4E9}" type="presOf" srcId="{E87B4C17-1EA5-46C6-A3F0-F4F5C8C8079F}" destId="{CAA21F7A-5C53-554F-A6C5-D4B338BF791F}" srcOrd="0" destOrd="0" presId="urn:microsoft.com/office/officeart/2016/7/layout/VerticalHollowActionList"/>
    <dgm:cxn modelId="{B2951837-1B9C-4660-88E2-672E4E057EEE}" srcId="{B213F1FB-8688-4030-806F-B8365EB52684}" destId="{60CF835C-613A-462F-8F12-A13877AFF031}" srcOrd="0" destOrd="0" parTransId="{1CAB9DEA-CF83-4269-BCE1-179EB2D8E1B6}" sibTransId="{21AF81E6-BC02-4027-95E9-731CB2BE8ACC}"/>
    <dgm:cxn modelId="{B2640C3D-150A-4FDC-8B53-F73D3E327355}" srcId="{B433A4E4-9266-469E-B56F-545953BBEEE0}" destId="{E87B4C17-1EA5-46C6-A3F0-F4F5C8C8079F}" srcOrd="1" destOrd="0" parTransId="{B4FC59EB-0661-4EA9-9F2F-7448BEE05662}" sibTransId="{A85D08CC-ED51-4714-B18E-2FC9D08A4B9F}"/>
    <dgm:cxn modelId="{FD547556-7EB1-9941-B07C-E7079BD08A51}" type="presOf" srcId="{BED703E2-C3EB-43BF-B83D-69E8CB12881C}" destId="{CFD5FC77-B4A1-E342-A187-18A81D30E2B5}" srcOrd="0" destOrd="0" presId="urn:microsoft.com/office/officeart/2016/7/layout/VerticalHollowActionList"/>
    <dgm:cxn modelId="{21CA366F-C37E-4723-8C16-14EB80A95727}" srcId="{E87B4C17-1EA5-46C6-A3F0-F4F5C8C8079F}" destId="{80E222A8-7112-402A-A8EF-5A411A5C4F1F}" srcOrd="0" destOrd="0" parTransId="{6F8B8AFB-19E8-49E4-9778-A908B7B48DD0}" sibTransId="{FA41FC25-938C-4491-9135-65DD25FF05B3}"/>
    <dgm:cxn modelId="{AD99E479-7B2B-1340-9683-CB55198E52BE}" type="presOf" srcId="{B213F1FB-8688-4030-806F-B8365EB52684}" destId="{A2A794D5-888B-544D-A61C-B381D4A9C14D}" srcOrd="0" destOrd="0" presId="urn:microsoft.com/office/officeart/2016/7/layout/VerticalHollowActionList"/>
    <dgm:cxn modelId="{29132C8A-7F3F-8B4E-A8A1-C9C845728F13}" type="presOf" srcId="{80E222A8-7112-402A-A8EF-5A411A5C4F1F}" destId="{BE5B5F72-C2DC-0A48-B909-6C9E69AD7D4A}" srcOrd="0" destOrd="0" presId="urn:microsoft.com/office/officeart/2016/7/layout/VerticalHollowActionList"/>
    <dgm:cxn modelId="{3244D28B-51EE-47B5-A7D2-79C74511C118}" srcId="{BED703E2-C3EB-43BF-B83D-69E8CB12881C}" destId="{83C59B38-345C-4380-ADDA-0445BE00CE0C}" srcOrd="0" destOrd="0" parTransId="{331468F2-A591-49FA-A593-C63AA6190644}" sibTransId="{398785EC-528E-4601-9B57-BB20E34A40FA}"/>
    <dgm:cxn modelId="{31788E9E-42FC-4942-9A5A-C3277A919170}" srcId="{B433A4E4-9266-469E-B56F-545953BBEEE0}" destId="{B213F1FB-8688-4030-806F-B8365EB52684}" srcOrd="2" destOrd="0" parTransId="{DCCF730E-CFBA-4D40-99B8-E932490B3042}" sibTransId="{A579555B-6E6D-4556-9158-DECCE5679FD6}"/>
    <dgm:cxn modelId="{5A7F92A3-38AE-614A-8517-2C98C93863A7}" type="presOf" srcId="{83C59B38-345C-4380-ADDA-0445BE00CE0C}" destId="{AE6ED2C2-D74F-2549-AA3A-C477CA8BC0B4}" srcOrd="0" destOrd="0" presId="urn:microsoft.com/office/officeart/2016/7/layout/VerticalHollowActionList"/>
    <dgm:cxn modelId="{AF5946B4-B796-6F45-B21B-3B78443F69F1}" type="presOf" srcId="{60CF835C-613A-462F-8F12-A13877AFF031}" destId="{CB80B48E-6D19-3440-8495-46807C06B885}" srcOrd="0" destOrd="0" presId="urn:microsoft.com/office/officeart/2016/7/layout/VerticalHollowActionList"/>
    <dgm:cxn modelId="{EF8010D8-20FC-0C48-9172-6AE49DBADDBA}" type="presOf" srcId="{B433A4E4-9266-469E-B56F-545953BBEEE0}" destId="{E830BB51-B805-E347-8466-410895D42B94}" srcOrd="0" destOrd="0" presId="urn:microsoft.com/office/officeart/2016/7/layout/VerticalHollowActionList"/>
    <dgm:cxn modelId="{1A05D3E4-6501-4127-87F3-37869D3B0E50}" srcId="{B433A4E4-9266-469E-B56F-545953BBEEE0}" destId="{BED703E2-C3EB-43BF-B83D-69E8CB12881C}" srcOrd="0" destOrd="0" parTransId="{6C9B6C0A-0A62-4ECF-B9A8-E1BB4FE5F2CA}" sibTransId="{A95A28E2-B4A4-4D87-B091-4538288E8F35}"/>
    <dgm:cxn modelId="{E29F772C-BBA2-1E4E-A615-3BBE13D3DF12}" type="presParOf" srcId="{E830BB51-B805-E347-8466-410895D42B94}" destId="{D48C3EF4-03FE-6243-85C0-9AC2A06A50AA}" srcOrd="0" destOrd="0" presId="urn:microsoft.com/office/officeart/2016/7/layout/VerticalHollowActionList"/>
    <dgm:cxn modelId="{D75D0A48-E99F-A043-A28D-738CF40F6D45}" type="presParOf" srcId="{D48C3EF4-03FE-6243-85C0-9AC2A06A50AA}" destId="{CFD5FC77-B4A1-E342-A187-18A81D30E2B5}" srcOrd="0" destOrd="0" presId="urn:microsoft.com/office/officeart/2016/7/layout/VerticalHollowActionList"/>
    <dgm:cxn modelId="{6EC38B67-51F7-D040-BA30-5B0EA7529E30}" type="presParOf" srcId="{D48C3EF4-03FE-6243-85C0-9AC2A06A50AA}" destId="{AE6ED2C2-D74F-2549-AA3A-C477CA8BC0B4}" srcOrd="1" destOrd="0" presId="urn:microsoft.com/office/officeart/2016/7/layout/VerticalHollowActionList"/>
    <dgm:cxn modelId="{5A570130-6B98-A142-9C28-1D9F1EA2B891}" type="presParOf" srcId="{E830BB51-B805-E347-8466-410895D42B94}" destId="{16C26348-CA64-F24C-A880-D09BCD45AD47}" srcOrd="1" destOrd="0" presId="urn:microsoft.com/office/officeart/2016/7/layout/VerticalHollowActionList"/>
    <dgm:cxn modelId="{F7DBBBD3-D6C1-924B-BE2E-9CF7E9639214}" type="presParOf" srcId="{E830BB51-B805-E347-8466-410895D42B94}" destId="{888C81FB-5E39-D44C-8F6D-D2A3A3635D37}" srcOrd="2" destOrd="0" presId="urn:microsoft.com/office/officeart/2016/7/layout/VerticalHollowActionList"/>
    <dgm:cxn modelId="{C99BEC58-6553-554F-8423-D177A22BACD0}" type="presParOf" srcId="{888C81FB-5E39-D44C-8F6D-D2A3A3635D37}" destId="{CAA21F7A-5C53-554F-A6C5-D4B338BF791F}" srcOrd="0" destOrd="0" presId="urn:microsoft.com/office/officeart/2016/7/layout/VerticalHollowActionList"/>
    <dgm:cxn modelId="{2B58F730-EDD5-364F-9D87-CD62988FBCDF}" type="presParOf" srcId="{888C81FB-5E39-D44C-8F6D-D2A3A3635D37}" destId="{BE5B5F72-C2DC-0A48-B909-6C9E69AD7D4A}" srcOrd="1" destOrd="0" presId="urn:microsoft.com/office/officeart/2016/7/layout/VerticalHollowActionList"/>
    <dgm:cxn modelId="{1B411C94-3D3F-A044-AC23-188915B29F2B}" type="presParOf" srcId="{E830BB51-B805-E347-8466-410895D42B94}" destId="{89007335-03B7-EF42-9AD5-62587032316D}" srcOrd="3" destOrd="0" presId="urn:microsoft.com/office/officeart/2016/7/layout/VerticalHollowActionList"/>
    <dgm:cxn modelId="{68B12863-8043-BD4D-8109-A2628B169860}" type="presParOf" srcId="{E830BB51-B805-E347-8466-410895D42B94}" destId="{589CDA33-49D2-7349-8CDC-64B2F9F3AB13}" srcOrd="4" destOrd="0" presId="urn:microsoft.com/office/officeart/2016/7/layout/VerticalHollowActionList"/>
    <dgm:cxn modelId="{C2684CD2-4198-8E4A-BB8C-C8106E98EFE9}" type="presParOf" srcId="{589CDA33-49D2-7349-8CDC-64B2F9F3AB13}" destId="{A2A794D5-888B-544D-A61C-B381D4A9C14D}" srcOrd="0" destOrd="0" presId="urn:microsoft.com/office/officeart/2016/7/layout/VerticalHollowActionList"/>
    <dgm:cxn modelId="{6EBE7C29-21E2-F14E-999C-75581EA7629C}" type="presParOf" srcId="{589CDA33-49D2-7349-8CDC-64B2F9F3AB13}" destId="{CB80B48E-6D19-3440-8495-46807C06B885}"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33A4E4-9266-469E-B56F-545953BBEEE0}"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BED703E2-C3EB-43BF-B83D-69E8CB12881C}">
      <dgm:prSet/>
      <dgm:spPr>
        <a:solidFill>
          <a:srgbClr val="143F5B"/>
        </a:solidFill>
      </dgm:spPr>
      <dgm:t>
        <a:bodyPr/>
        <a:lstStyle/>
        <a:p>
          <a:r>
            <a:rPr lang="en-US" dirty="0">
              <a:solidFill>
                <a:schemeClr val="bg1"/>
              </a:solidFill>
            </a:rPr>
            <a:t>Room 1</a:t>
          </a:r>
        </a:p>
      </dgm:t>
    </dgm:pt>
    <dgm:pt modelId="{6C9B6C0A-0A62-4ECF-B9A8-E1BB4FE5F2CA}" type="parTrans" cxnId="{1A05D3E4-6501-4127-87F3-37869D3B0E50}">
      <dgm:prSet/>
      <dgm:spPr/>
      <dgm:t>
        <a:bodyPr/>
        <a:lstStyle/>
        <a:p>
          <a:endParaRPr lang="en-US"/>
        </a:p>
      </dgm:t>
    </dgm:pt>
    <dgm:pt modelId="{A95A28E2-B4A4-4D87-B091-4538288E8F35}" type="sibTrans" cxnId="{1A05D3E4-6501-4127-87F3-37869D3B0E50}">
      <dgm:prSet/>
      <dgm:spPr/>
      <dgm:t>
        <a:bodyPr/>
        <a:lstStyle/>
        <a:p>
          <a:endParaRPr lang="en-US"/>
        </a:p>
      </dgm:t>
    </dgm:pt>
    <dgm:pt modelId="{83C59B38-345C-4380-ADDA-0445BE00CE0C}">
      <dgm:prSet custT="1"/>
      <dgm:spPr>
        <a:solidFill>
          <a:srgbClr val="D1D3D6"/>
        </a:solidFill>
      </dgm:spPr>
      <dgm:t>
        <a:bodyPr/>
        <a:lstStyle/>
        <a:p>
          <a:r>
            <a:rPr lang="en-US" sz="2000" dirty="0">
              <a:solidFill>
                <a:schemeClr val="tx1"/>
              </a:solidFill>
            </a:rPr>
            <a:t>High School &amp; Post-Secondary Success</a:t>
          </a:r>
        </a:p>
      </dgm:t>
    </dgm:pt>
    <dgm:pt modelId="{331468F2-A591-49FA-A593-C63AA6190644}" type="parTrans" cxnId="{3244D28B-51EE-47B5-A7D2-79C74511C118}">
      <dgm:prSet/>
      <dgm:spPr/>
      <dgm:t>
        <a:bodyPr/>
        <a:lstStyle/>
        <a:p>
          <a:endParaRPr lang="en-US"/>
        </a:p>
      </dgm:t>
    </dgm:pt>
    <dgm:pt modelId="{398785EC-528E-4601-9B57-BB20E34A40FA}" type="sibTrans" cxnId="{3244D28B-51EE-47B5-A7D2-79C74511C118}">
      <dgm:prSet/>
      <dgm:spPr/>
      <dgm:t>
        <a:bodyPr/>
        <a:lstStyle/>
        <a:p>
          <a:endParaRPr lang="en-US"/>
        </a:p>
      </dgm:t>
    </dgm:pt>
    <dgm:pt modelId="{E87B4C17-1EA5-46C6-A3F0-F4F5C8C8079F}">
      <dgm:prSet/>
      <dgm:spPr>
        <a:solidFill>
          <a:srgbClr val="143F5B"/>
        </a:solidFill>
      </dgm:spPr>
      <dgm:t>
        <a:bodyPr/>
        <a:lstStyle/>
        <a:p>
          <a:r>
            <a:rPr lang="en-US" dirty="0">
              <a:solidFill>
                <a:schemeClr val="bg1"/>
              </a:solidFill>
            </a:rPr>
            <a:t>Room 2</a:t>
          </a:r>
        </a:p>
      </dgm:t>
    </dgm:pt>
    <dgm:pt modelId="{B4FC59EB-0661-4EA9-9F2F-7448BEE05662}" type="parTrans" cxnId="{B2640C3D-150A-4FDC-8B53-F73D3E327355}">
      <dgm:prSet/>
      <dgm:spPr/>
      <dgm:t>
        <a:bodyPr/>
        <a:lstStyle/>
        <a:p>
          <a:endParaRPr lang="en-US"/>
        </a:p>
      </dgm:t>
    </dgm:pt>
    <dgm:pt modelId="{A85D08CC-ED51-4714-B18E-2FC9D08A4B9F}" type="sibTrans" cxnId="{B2640C3D-150A-4FDC-8B53-F73D3E327355}">
      <dgm:prSet/>
      <dgm:spPr/>
      <dgm:t>
        <a:bodyPr/>
        <a:lstStyle/>
        <a:p>
          <a:endParaRPr lang="en-US"/>
        </a:p>
      </dgm:t>
    </dgm:pt>
    <dgm:pt modelId="{80E222A8-7112-402A-A8EF-5A411A5C4F1F}">
      <dgm:prSet custT="1"/>
      <dgm:spPr>
        <a:solidFill>
          <a:srgbClr val="D1D3D6"/>
        </a:solidFill>
      </dgm:spPr>
      <dgm:t>
        <a:bodyPr/>
        <a:lstStyle/>
        <a:p>
          <a:r>
            <a:rPr lang="en-US" sz="2000" dirty="0">
              <a:solidFill>
                <a:schemeClr val="tx1"/>
              </a:solidFill>
            </a:rPr>
            <a:t>Career Access &amp; Employment for Opportunity Youth</a:t>
          </a:r>
        </a:p>
      </dgm:t>
    </dgm:pt>
    <dgm:pt modelId="{6F8B8AFB-19E8-49E4-9778-A908B7B48DD0}" type="parTrans" cxnId="{21CA366F-C37E-4723-8C16-14EB80A95727}">
      <dgm:prSet/>
      <dgm:spPr/>
      <dgm:t>
        <a:bodyPr/>
        <a:lstStyle/>
        <a:p>
          <a:endParaRPr lang="en-US"/>
        </a:p>
      </dgm:t>
    </dgm:pt>
    <dgm:pt modelId="{FA41FC25-938C-4491-9135-65DD25FF05B3}" type="sibTrans" cxnId="{21CA366F-C37E-4723-8C16-14EB80A95727}">
      <dgm:prSet/>
      <dgm:spPr/>
      <dgm:t>
        <a:bodyPr/>
        <a:lstStyle/>
        <a:p>
          <a:endParaRPr lang="en-US"/>
        </a:p>
      </dgm:t>
    </dgm:pt>
    <dgm:pt modelId="{B213F1FB-8688-4030-806F-B8365EB52684}">
      <dgm:prSet/>
      <dgm:spPr>
        <a:solidFill>
          <a:srgbClr val="143F5B"/>
        </a:solidFill>
      </dgm:spPr>
      <dgm:t>
        <a:bodyPr/>
        <a:lstStyle/>
        <a:p>
          <a:r>
            <a:rPr lang="en-US" dirty="0">
              <a:solidFill>
                <a:schemeClr val="bg1"/>
              </a:solidFill>
            </a:rPr>
            <a:t>Room 3</a:t>
          </a:r>
        </a:p>
      </dgm:t>
    </dgm:pt>
    <dgm:pt modelId="{DCCF730E-CFBA-4D40-99B8-E932490B3042}" type="parTrans" cxnId="{31788E9E-42FC-4942-9A5A-C3277A919170}">
      <dgm:prSet/>
      <dgm:spPr/>
      <dgm:t>
        <a:bodyPr/>
        <a:lstStyle/>
        <a:p>
          <a:endParaRPr lang="en-US"/>
        </a:p>
      </dgm:t>
    </dgm:pt>
    <dgm:pt modelId="{A579555B-6E6D-4556-9158-DECCE5679FD6}" type="sibTrans" cxnId="{31788E9E-42FC-4942-9A5A-C3277A919170}">
      <dgm:prSet/>
      <dgm:spPr/>
      <dgm:t>
        <a:bodyPr/>
        <a:lstStyle/>
        <a:p>
          <a:endParaRPr lang="en-US"/>
        </a:p>
      </dgm:t>
    </dgm:pt>
    <dgm:pt modelId="{60CF835C-613A-462F-8F12-A13877AFF031}">
      <dgm:prSet custT="1"/>
      <dgm:spPr>
        <a:solidFill>
          <a:srgbClr val="D1D3D6"/>
        </a:solidFill>
      </dgm:spPr>
      <dgm:t>
        <a:bodyPr/>
        <a:lstStyle/>
        <a:p>
          <a:r>
            <a:rPr lang="en-US" sz="2000" dirty="0">
              <a:solidFill>
                <a:schemeClr val="tx1"/>
              </a:solidFill>
            </a:rPr>
            <a:t>Career Access &amp; Employment for Youth in School &amp; Oakland Summer Youth Employment</a:t>
          </a:r>
        </a:p>
      </dgm:t>
    </dgm:pt>
    <dgm:pt modelId="{1CAB9DEA-CF83-4269-BCE1-179EB2D8E1B6}" type="parTrans" cxnId="{B2951837-1B9C-4660-88E2-672E4E057EEE}">
      <dgm:prSet/>
      <dgm:spPr/>
      <dgm:t>
        <a:bodyPr/>
        <a:lstStyle/>
        <a:p>
          <a:endParaRPr lang="en-US"/>
        </a:p>
      </dgm:t>
    </dgm:pt>
    <dgm:pt modelId="{21AF81E6-BC02-4027-95E9-731CB2BE8ACC}" type="sibTrans" cxnId="{B2951837-1B9C-4660-88E2-672E4E057EEE}">
      <dgm:prSet/>
      <dgm:spPr/>
      <dgm:t>
        <a:bodyPr/>
        <a:lstStyle/>
        <a:p>
          <a:endParaRPr lang="en-US"/>
        </a:p>
      </dgm:t>
    </dgm:pt>
    <dgm:pt modelId="{9FDCC979-6D07-5047-8372-14EF60AEAA0A}" type="pres">
      <dgm:prSet presAssocID="{B433A4E4-9266-469E-B56F-545953BBEEE0}" presName="Name0" presStyleCnt="0">
        <dgm:presLayoutVars>
          <dgm:dir/>
          <dgm:animLvl val="lvl"/>
          <dgm:resizeHandles val="exact"/>
        </dgm:presLayoutVars>
      </dgm:prSet>
      <dgm:spPr/>
    </dgm:pt>
    <dgm:pt modelId="{C74130AB-708B-F543-90A4-F61A91A592EF}" type="pres">
      <dgm:prSet presAssocID="{BED703E2-C3EB-43BF-B83D-69E8CB12881C}" presName="linNode" presStyleCnt="0"/>
      <dgm:spPr/>
    </dgm:pt>
    <dgm:pt modelId="{C10AA6DB-0397-8D4B-883C-FBCC9C1C4F5A}" type="pres">
      <dgm:prSet presAssocID="{BED703E2-C3EB-43BF-B83D-69E8CB12881C}" presName="parentText" presStyleLbl="solidFgAcc1" presStyleIdx="0" presStyleCnt="3">
        <dgm:presLayoutVars>
          <dgm:chMax val="1"/>
          <dgm:bulletEnabled/>
        </dgm:presLayoutVars>
      </dgm:prSet>
      <dgm:spPr/>
    </dgm:pt>
    <dgm:pt modelId="{878D8156-32BF-6A47-9796-F8220394F6FD}" type="pres">
      <dgm:prSet presAssocID="{BED703E2-C3EB-43BF-B83D-69E8CB12881C}" presName="descendantText" presStyleLbl="alignNode1" presStyleIdx="0" presStyleCnt="3">
        <dgm:presLayoutVars>
          <dgm:bulletEnabled/>
        </dgm:presLayoutVars>
      </dgm:prSet>
      <dgm:spPr/>
    </dgm:pt>
    <dgm:pt modelId="{59AFED4B-47EE-F242-8520-1BA3D7809423}" type="pres">
      <dgm:prSet presAssocID="{A95A28E2-B4A4-4D87-B091-4538288E8F35}" presName="sp" presStyleCnt="0"/>
      <dgm:spPr/>
    </dgm:pt>
    <dgm:pt modelId="{FFF79F91-387D-CE4A-A5A8-6E43CD249AE4}" type="pres">
      <dgm:prSet presAssocID="{E87B4C17-1EA5-46C6-A3F0-F4F5C8C8079F}" presName="linNode" presStyleCnt="0"/>
      <dgm:spPr/>
    </dgm:pt>
    <dgm:pt modelId="{1B656453-3E96-0E41-8C73-9FC1335E4415}" type="pres">
      <dgm:prSet presAssocID="{E87B4C17-1EA5-46C6-A3F0-F4F5C8C8079F}" presName="parentText" presStyleLbl="solidFgAcc1" presStyleIdx="1" presStyleCnt="3">
        <dgm:presLayoutVars>
          <dgm:chMax val="1"/>
          <dgm:bulletEnabled/>
        </dgm:presLayoutVars>
      </dgm:prSet>
      <dgm:spPr/>
    </dgm:pt>
    <dgm:pt modelId="{63F6628B-33FE-3F4F-A4D3-AF7640BAEF25}" type="pres">
      <dgm:prSet presAssocID="{E87B4C17-1EA5-46C6-A3F0-F4F5C8C8079F}" presName="descendantText" presStyleLbl="alignNode1" presStyleIdx="1" presStyleCnt="3">
        <dgm:presLayoutVars>
          <dgm:bulletEnabled/>
        </dgm:presLayoutVars>
      </dgm:prSet>
      <dgm:spPr/>
    </dgm:pt>
    <dgm:pt modelId="{32DC11D5-B9CE-AE48-9360-A7EC37823EEC}" type="pres">
      <dgm:prSet presAssocID="{A85D08CC-ED51-4714-B18E-2FC9D08A4B9F}" presName="sp" presStyleCnt="0"/>
      <dgm:spPr/>
    </dgm:pt>
    <dgm:pt modelId="{82257E2D-3C21-844B-BE7A-A6DC2F521D37}" type="pres">
      <dgm:prSet presAssocID="{B213F1FB-8688-4030-806F-B8365EB52684}" presName="linNode" presStyleCnt="0"/>
      <dgm:spPr/>
    </dgm:pt>
    <dgm:pt modelId="{2445CCD0-A5EF-E945-8D5A-DF1DBA7D0FC4}" type="pres">
      <dgm:prSet presAssocID="{B213F1FB-8688-4030-806F-B8365EB52684}" presName="parentText" presStyleLbl="solidFgAcc1" presStyleIdx="2" presStyleCnt="3">
        <dgm:presLayoutVars>
          <dgm:chMax val="1"/>
          <dgm:bulletEnabled/>
        </dgm:presLayoutVars>
      </dgm:prSet>
      <dgm:spPr/>
    </dgm:pt>
    <dgm:pt modelId="{84F109DF-98C1-244D-80D8-0D53699AAB1B}" type="pres">
      <dgm:prSet presAssocID="{B213F1FB-8688-4030-806F-B8365EB52684}" presName="descendantText" presStyleLbl="alignNode1" presStyleIdx="2" presStyleCnt="3">
        <dgm:presLayoutVars>
          <dgm:bulletEnabled/>
        </dgm:presLayoutVars>
      </dgm:prSet>
      <dgm:spPr/>
    </dgm:pt>
  </dgm:ptLst>
  <dgm:cxnLst>
    <dgm:cxn modelId="{2B8C0427-FC84-B449-8351-9EF900CE1818}" type="presOf" srcId="{80E222A8-7112-402A-A8EF-5A411A5C4F1F}" destId="{63F6628B-33FE-3F4F-A4D3-AF7640BAEF25}" srcOrd="0" destOrd="0" presId="urn:microsoft.com/office/officeart/2016/7/layout/VerticalHollowActionList"/>
    <dgm:cxn modelId="{F3145E35-0749-6A47-BDAC-F678EC8C8F8F}" type="presOf" srcId="{60CF835C-613A-462F-8F12-A13877AFF031}" destId="{84F109DF-98C1-244D-80D8-0D53699AAB1B}" srcOrd="0" destOrd="0" presId="urn:microsoft.com/office/officeart/2016/7/layout/VerticalHollowActionList"/>
    <dgm:cxn modelId="{B2951837-1B9C-4660-88E2-672E4E057EEE}" srcId="{B213F1FB-8688-4030-806F-B8365EB52684}" destId="{60CF835C-613A-462F-8F12-A13877AFF031}" srcOrd="0" destOrd="0" parTransId="{1CAB9DEA-CF83-4269-BCE1-179EB2D8E1B6}" sibTransId="{21AF81E6-BC02-4027-95E9-731CB2BE8ACC}"/>
    <dgm:cxn modelId="{5FE8FC38-7BCE-754B-9546-7EF56FF88505}" type="presOf" srcId="{83C59B38-345C-4380-ADDA-0445BE00CE0C}" destId="{878D8156-32BF-6A47-9796-F8220394F6FD}" srcOrd="0" destOrd="0" presId="urn:microsoft.com/office/officeart/2016/7/layout/VerticalHollowActionList"/>
    <dgm:cxn modelId="{FE5CC53B-587F-314C-88B4-A6C0D25C0BAA}" type="presOf" srcId="{BED703E2-C3EB-43BF-B83D-69E8CB12881C}" destId="{C10AA6DB-0397-8D4B-883C-FBCC9C1C4F5A}" srcOrd="0" destOrd="0" presId="urn:microsoft.com/office/officeart/2016/7/layout/VerticalHollowActionList"/>
    <dgm:cxn modelId="{B2640C3D-150A-4FDC-8B53-F73D3E327355}" srcId="{B433A4E4-9266-469E-B56F-545953BBEEE0}" destId="{E87B4C17-1EA5-46C6-A3F0-F4F5C8C8079F}" srcOrd="1" destOrd="0" parTransId="{B4FC59EB-0661-4EA9-9F2F-7448BEE05662}" sibTransId="{A85D08CC-ED51-4714-B18E-2FC9D08A4B9F}"/>
    <dgm:cxn modelId="{4F098165-C2A7-2A4A-8CBC-53CCF81C615B}" type="presOf" srcId="{B433A4E4-9266-469E-B56F-545953BBEEE0}" destId="{9FDCC979-6D07-5047-8372-14EF60AEAA0A}" srcOrd="0" destOrd="0" presId="urn:microsoft.com/office/officeart/2016/7/layout/VerticalHollowActionList"/>
    <dgm:cxn modelId="{21CA366F-C37E-4723-8C16-14EB80A95727}" srcId="{E87B4C17-1EA5-46C6-A3F0-F4F5C8C8079F}" destId="{80E222A8-7112-402A-A8EF-5A411A5C4F1F}" srcOrd="0" destOrd="0" parTransId="{6F8B8AFB-19E8-49E4-9778-A908B7B48DD0}" sibTransId="{FA41FC25-938C-4491-9135-65DD25FF05B3}"/>
    <dgm:cxn modelId="{4310347B-FB2F-FC46-A6B9-03A84D354EFC}" type="presOf" srcId="{E87B4C17-1EA5-46C6-A3F0-F4F5C8C8079F}" destId="{1B656453-3E96-0E41-8C73-9FC1335E4415}" srcOrd="0" destOrd="0" presId="urn:microsoft.com/office/officeart/2016/7/layout/VerticalHollowActionList"/>
    <dgm:cxn modelId="{3244D28B-51EE-47B5-A7D2-79C74511C118}" srcId="{BED703E2-C3EB-43BF-B83D-69E8CB12881C}" destId="{83C59B38-345C-4380-ADDA-0445BE00CE0C}" srcOrd="0" destOrd="0" parTransId="{331468F2-A591-49FA-A593-C63AA6190644}" sibTransId="{398785EC-528E-4601-9B57-BB20E34A40FA}"/>
    <dgm:cxn modelId="{31788E9E-42FC-4942-9A5A-C3277A919170}" srcId="{B433A4E4-9266-469E-B56F-545953BBEEE0}" destId="{B213F1FB-8688-4030-806F-B8365EB52684}" srcOrd="2" destOrd="0" parTransId="{DCCF730E-CFBA-4D40-99B8-E932490B3042}" sibTransId="{A579555B-6E6D-4556-9158-DECCE5679FD6}"/>
    <dgm:cxn modelId="{1A05D3E4-6501-4127-87F3-37869D3B0E50}" srcId="{B433A4E4-9266-469E-B56F-545953BBEEE0}" destId="{BED703E2-C3EB-43BF-B83D-69E8CB12881C}" srcOrd="0" destOrd="0" parTransId="{6C9B6C0A-0A62-4ECF-B9A8-E1BB4FE5F2CA}" sibTransId="{A95A28E2-B4A4-4D87-B091-4538288E8F35}"/>
    <dgm:cxn modelId="{1EBF11F3-CEFA-EF41-B2A6-7DA09E7A967D}" type="presOf" srcId="{B213F1FB-8688-4030-806F-B8365EB52684}" destId="{2445CCD0-A5EF-E945-8D5A-DF1DBA7D0FC4}" srcOrd="0" destOrd="0" presId="urn:microsoft.com/office/officeart/2016/7/layout/VerticalHollowActionList"/>
    <dgm:cxn modelId="{A79C8214-6986-C44E-9E87-B4E554262641}" type="presParOf" srcId="{9FDCC979-6D07-5047-8372-14EF60AEAA0A}" destId="{C74130AB-708B-F543-90A4-F61A91A592EF}" srcOrd="0" destOrd="0" presId="urn:microsoft.com/office/officeart/2016/7/layout/VerticalHollowActionList"/>
    <dgm:cxn modelId="{ADA27886-EB32-4745-A253-96E6DB717C9E}" type="presParOf" srcId="{C74130AB-708B-F543-90A4-F61A91A592EF}" destId="{C10AA6DB-0397-8D4B-883C-FBCC9C1C4F5A}" srcOrd="0" destOrd="0" presId="urn:microsoft.com/office/officeart/2016/7/layout/VerticalHollowActionList"/>
    <dgm:cxn modelId="{0EB7D4C6-555A-E14F-8845-19B5F7B1C789}" type="presParOf" srcId="{C74130AB-708B-F543-90A4-F61A91A592EF}" destId="{878D8156-32BF-6A47-9796-F8220394F6FD}" srcOrd="1" destOrd="0" presId="urn:microsoft.com/office/officeart/2016/7/layout/VerticalHollowActionList"/>
    <dgm:cxn modelId="{64AB55D0-0943-CD4E-8F2B-869ECD624A79}" type="presParOf" srcId="{9FDCC979-6D07-5047-8372-14EF60AEAA0A}" destId="{59AFED4B-47EE-F242-8520-1BA3D7809423}" srcOrd="1" destOrd="0" presId="urn:microsoft.com/office/officeart/2016/7/layout/VerticalHollowActionList"/>
    <dgm:cxn modelId="{A228C560-FDAA-B242-A75C-A997B3AA8B01}" type="presParOf" srcId="{9FDCC979-6D07-5047-8372-14EF60AEAA0A}" destId="{FFF79F91-387D-CE4A-A5A8-6E43CD249AE4}" srcOrd="2" destOrd="0" presId="urn:microsoft.com/office/officeart/2016/7/layout/VerticalHollowActionList"/>
    <dgm:cxn modelId="{A0AF0CF6-E536-D747-A7B4-5C89FB2BD6BC}" type="presParOf" srcId="{FFF79F91-387D-CE4A-A5A8-6E43CD249AE4}" destId="{1B656453-3E96-0E41-8C73-9FC1335E4415}" srcOrd="0" destOrd="0" presId="urn:microsoft.com/office/officeart/2016/7/layout/VerticalHollowActionList"/>
    <dgm:cxn modelId="{0B6E604D-2A0D-5043-B176-90C0F7BEFDDD}" type="presParOf" srcId="{FFF79F91-387D-CE4A-A5A8-6E43CD249AE4}" destId="{63F6628B-33FE-3F4F-A4D3-AF7640BAEF25}" srcOrd="1" destOrd="0" presId="urn:microsoft.com/office/officeart/2016/7/layout/VerticalHollowActionList"/>
    <dgm:cxn modelId="{A1C8AA79-89BF-EF40-98ED-99CFBCD2F1A1}" type="presParOf" srcId="{9FDCC979-6D07-5047-8372-14EF60AEAA0A}" destId="{32DC11D5-B9CE-AE48-9360-A7EC37823EEC}" srcOrd="3" destOrd="0" presId="urn:microsoft.com/office/officeart/2016/7/layout/VerticalHollowActionList"/>
    <dgm:cxn modelId="{AABD87A3-743B-2548-AF84-030AFB48F681}" type="presParOf" srcId="{9FDCC979-6D07-5047-8372-14EF60AEAA0A}" destId="{82257E2D-3C21-844B-BE7A-A6DC2F521D37}" srcOrd="4" destOrd="0" presId="urn:microsoft.com/office/officeart/2016/7/layout/VerticalHollowActionList"/>
    <dgm:cxn modelId="{F008A34C-1164-594D-992C-081225A0C5C8}" type="presParOf" srcId="{82257E2D-3C21-844B-BE7A-A6DC2F521D37}" destId="{2445CCD0-A5EF-E945-8D5A-DF1DBA7D0FC4}" srcOrd="0" destOrd="0" presId="urn:microsoft.com/office/officeart/2016/7/layout/VerticalHollowActionList"/>
    <dgm:cxn modelId="{2D6628F7-A067-3C4A-AE45-43588C55E51E}" type="presParOf" srcId="{82257E2D-3C21-844B-BE7A-A6DC2F521D37}" destId="{84F109DF-98C1-244D-80D8-0D53699AAB1B}"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74C9B-3486-2245-9A0D-F2906D0DA0EC}">
      <dsp:nvSpPr>
        <dsp:cNvPr id="0" name=""/>
        <dsp:cNvSpPr/>
      </dsp:nvSpPr>
      <dsp:spPr>
        <a:xfrm>
          <a:off x="3465651" y="2074001"/>
          <a:ext cx="2162591" cy="2381596"/>
        </a:xfrm>
        <a:prstGeom prst="star6">
          <a:avLst/>
        </a:prstGeom>
        <a:solidFill>
          <a:srgbClr val="231E2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ontserrat" pitchFamily="2" charset="77"/>
            </a:rPr>
            <a:t>Enhance OFCY reporting to clearly demonstrate impact of collective OFCY programming</a:t>
          </a:r>
        </a:p>
      </dsp:txBody>
      <dsp:txXfrm>
        <a:off x="3826071" y="2669390"/>
        <a:ext cx="1441751" cy="1190818"/>
      </dsp:txXfrm>
    </dsp:sp>
    <dsp:sp modelId="{CBEA431D-B872-6744-99FA-57A971E6F9C4}">
      <dsp:nvSpPr>
        <dsp:cNvPr id="0" name=""/>
        <dsp:cNvSpPr/>
      </dsp:nvSpPr>
      <dsp:spPr>
        <a:xfrm rot="16200000">
          <a:off x="4454669" y="1613361"/>
          <a:ext cx="184555" cy="583510"/>
        </a:xfrm>
        <a:prstGeom prst="rightArrow">
          <a:avLst>
            <a:gd name="adj1" fmla="val 60000"/>
            <a:gd name="adj2" fmla="val 50000"/>
          </a:avLst>
        </a:prstGeom>
        <a:solidFill>
          <a:srgbClr val="FF7E0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dirty="0">
            <a:latin typeface="Montserrat" pitchFamily="2" charset="77"/>
          </a:endParaRPr>
        </a:p>
      </dsp:txBody>
      <dsp:txXfrm>
        <a:off x="4482352" y="1757746"/>
        <a:ext cx="129189" cy="350106"/>
      </dsp:txXfrm>
    </dsp:sp>
    <dsp:sp modelId="{E5BD2D56-98F1-4C40-A3D5-8EB69D6814BB}">
      <dsp:nvSpPr>
        <dsp:cNvPr id="0" name=""/>
        <dsp:cNvSpPr/>
      </dsp:nvSpPr>
      <dsp:spPr>
        <a:xfrm>
          <a:off x="3453037" y="-2915"/>
          <a:ext cx="2187819" cy="1728700"/>
        </a:xfrm>
        <a:prstGeom prst="ellipse">
          <a:avLst/>
        </a:prstGeom>
        <a:solidFill>
          <a:srgbClr val="FF7E0B"/>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ontserrat" pitchFamily="2" charset="77"/>
            </a:rPr>
            <a:t>Embrace City of Oakland  RBA framework</a:t>
          </a:r>
          <a:endParaRPr lang="en-US" sz="1600" kern="1200" dirty="0">
            <a:latin typeface="Montserrat" pitchFamily="2" charset="77"/>
          </a:endParaRPr>
        </a:p>
      </dsp:txBody>
      <dsp:txXfrm>
        <a:off x="3773436" y="250247"/>
        <a:ext cx="1547021" cy="1222376"/>
      </dsp:txXfrm>
    </dsp:sp>
    <dsp:sp modelId="{41C32041-F42B-6046-AA67-3D92A8B63490}">
      <dsp:nvSpPr>
        <dsp:cNvPr id="0" name=""/>
        <dsp:cNvSpPr/>
      </dsp:nvSpPr>
      <dsp:spPr>
        <a:xfrm rot="20600568">
          <a:off x="5659601" y="2612662"/>
          <a:ext cx="183661" cy="583510"/>
        </a:xfrm>
        <a:prstGeom prst="rightArrow">
          <a:avLst>
            <a:gd name="adj1" fmla="val 60000"/>
            <a:gd name="adj2" fmla="val 50000"/>
          </a:avLst>
        </a:prstGeom>
        <a:solidFill>
          <a:srgbClr val="8AC55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dirty="0">
            <a:latin typeface="Montserrat" pitchFamily="2" charset="77"/>
          </a:endParaRPr>
        </a:p>
      </dsp:txBody>
      <dsp:txXfrm>
        <a:off x="5660757" y="2737261"/>
        <a:ext cx="128563" cy="350106"/>
      </dsp:txXfrm>
    </dsp:sp>
    <dsp:sp modelId="{86EEB268-CA4B-8F45-896A-91FF69629165}">
      <dsp:nvSpPr>
        <dsp:cNvPr id="0" name=""/>
        <dsp:cNvSpPr/>
      </dsp:nvSpPr>
      <dsp:spPr>
        <a:xfrm>
          <a:off x="5851519" y="1682823"/>
          <a:ext cx="2187819" cy="1728700"/>
        </a:xfrm>
        <a:prstGeom prst="ellipse">
          <a:avLst/>
        </a:prstGeom>
        <a:solidFill>
          <a:srgbClr val="8AC55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ontserrat" pitchFamily="2" charset="77"/>
            </a:rPr>
            <a:t>Align outcomes across COO Departments in key strategy areas</a:t>
          </a:r>
          <a:endParaRPr lang="en-US" sz="1600" kern="1200" dirty="0">
            <a:latin typeface="Montserrat" pitchFamily="2" charset="77"/>
          </a:endParaRPr>
        </a:p>
      </dsp:txBody>
      <dsp:txXfrm>
        <a:off x="6171918" y="1935985"/>
        <a:ext cx="1547021" cy="1222376"/>
      </dsp:txXfrm>
    </dsp:sp>
    <dsp:sp modelId="{5527D0C6-1249-DA4F-96A1-E6108C7227BA}">
      <dsp:nvSpPr>
        <dsp:cNvPr id="0" name=""/>
        <dsp:cNvSpPr/>
      </dsp:nvSpPr>
      <dsp:spPr>
        <a:xfrm rot="3240000">
          <a:off x="5229063" y="4031349"/>
          <a:ext cx="173573" cy="583510"/>
        </a:xfrm>
        <a:prstGeom prst="rightArrow">
          <a:avLst>
            <a:gd name="adj1" fmla="val 60000"/>
            <a:gd name="adj2" fmla="val 50000"/>
          </a:avLst>
        </a:prstGeom>
        <a:solidFill>
          <a:srgbClr val="01ADE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dirty="0">
            <a:latin typeface="Montserrat" pitchFamily="2" charset="77"/>
          </a:endParaRPr>
        </a:p>
      </dsp:txBody>
      <dsp:txXfrm>
        <a:off x="5239795" y="4126987"/>
        <a:ext cx="121501" cy="350106"/>
      </dsp:txXfrm>
    </dsp:sp>
    <dsp:sp modelId="{91472216-E2B2-9C4D-AAC6-8B77B94F4B17}">
      <dsp:nvSpPr>
        <dsp:cNvPr id="0" name=""/>
        <dsp:cNvSpPr/>
      </dsp:nvSpPr>
      <dsp:spPr>
        <a:xfrm>
          <a:off x="4865700" y="4344813"/>
          <a:ext cx="2187819" cy="1728700"/>
        </a:xfrm>
        <a:prstGeom prst="ellipse">
          <a:avLst/>
        </a:prstGeom>
        <a:solidFill>
          <a:srgbClr val="01ADEF"/>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ontserrat" pitchFamily="2" charset="77"/>
            </a:rPr>
            <a:t>Elevate participant voice</a:t>
          </a:r>
          <a:endParaRPr lang="en-US" sz="1600" kern="1200" dirty="0">
            <a:latin typeface="Montserrat" pitchFamily="2" charset="77"/>
          </a:endParaRPr>
        </a:p>
      </dsp:txBody>
      <dsp:txXfrm>
        <a:off x="5186099" y="4597975"/>
        <a:ext cx="1547021" cy="1222376"/>
      </dsp:txXfrm>
    </dsp:sp>
    <dsp:sp modelId="{68B85300-CC75-384A-B470-6CF39F9BB55C}">
      <dsp:nvSpPr>
        <dsp:cNvPr id="0" name=""/>
        <dsp:cNvSpPr/>
      </dsp:nvSpPr>
      <dsp:spPr>
        <a:xfrm rot="7560000">
          <a:off x="3691257" y="4031349"/>
          <a:ext cx="173573" cy="583510"/>
        </a:xfrm>
        <a:prstGeom prst="rightArrow">
          <a:avLst>
            <a:gd name="adj1" fmla="val 60000"/>
            <a:gd name="adj2" fmla="val 50000"/>
          </a:avLst>
        </a:prstGeom>
        <a:solidFill>
          <a:srgbClr val="90228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dirty="0">
            <a:latin typeface="Montserrat" pitchFamily="2" charset="77"/>
          </a:endParaRPr>
        </a:p>
      </dsp:txBody>
      <dsp:txXfrm rot="10800000">
        <a:off x="3732597" y="4126987"/>
        <a:ext cx="121501" cy="350106"/>
      </dsp:txXfrm>
    </dsp:sp>
    <dsp:sp modelId="{3778601F-6879-4B48-B52A-C628073227CD}">
      <dsp:nvSpPr>
        <dsp:cNvPr id="0" name=""/>
        <dsp:cNvSpPr/>
      </dsp:nvSpPr>
      <dsp:spPr>
        <a:xfrm>
          <a:off x="2040374" y="4344813"/>
          <a:ext cx="2187819" cy="1728700"/>
        </a:xfrm>
        <a:prstGeom prst="ellipse">
          <a:avLst/>
        </a:prstGeom>
        <a:solidFill>
          <a:srgbClr val="90228F"/>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ontserrat" pitchFamily="2" charset="77"/>
            </a:rPr>
            <a:t>Improve collective storytelling</a:t>
          </a:r>
          <a:endParaRPr lang="en-US" sz="1600" kern="1200" dirty="0">
            <a:latin typeface="Montserrat" pitchFamily="2" charset="77"/>
          </a:endParaRPr>
        </a:p>
      </dsp:txBody>
      <dsp:txXfrm>
        <a:off x="2360773" y="4597975"/>
        <a:ext cx="1547021" cy="1222376"/>
      </dsp:txXfrm>
    </dsp:sp>
    <dsp:sp modelId="{D0AD36F1-DD64-5E4A-9E4A-36DD274645B3}">
      <dsp:nvSpPr>
        <dsp:cNvPr id="0" name=""/>
        <dsp:cNvSpPr/>
      </dsp:nvSpPr>
      <dsp:spPr>
        <a:xfrm rot="11781029">
          <a:off x="3155190" y="2601660"/>
          <a:ext cx="251726" cy="583510"/>
        </a:xfrm>
        <a:prstGeom prst="rightArrow">
          <a:avLst>
            <a:gd name="adj1" fmla="val 60000"/>
            <a:gd name="adj2" fmla="val 50000"/>
          </a:avLst>
        </a:prstGeom>
        <a:solidFill>
          <a:srgbClr val="01ADE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dirty="0">
            <a:latin typeface="Montserrat" pitchFamily="2" charset="77"/>
          </a:endParaRPr>
        </a:p>
      </dsp:txBody>
      <dsp:txXfrm rot="10800000">
        <a:off x="3229181" y="2728992"/>
        <a:ext cx="176208" cy="350106"/>
      </dsp:txXfrm>
    </dsp:sp>
    <dsp:sp modelId="{9378D7ED-EA9D-D645-AF7A-49DC9F6C0F90}">
      <dsp:nvSpPr>
        <dsp:cNvPr id="0" name=""/>
        <dsp:cNvSpPr/>
      </dsp:nvSpPr>
      <dsp:spPr>
        <a:xfrm>
          <a:off x="926930" y="1659347"/>
          <a:ext cx="2187819" cy="1728700"/>
        </a:xfrm>
        <a:prstGeom prst="ellipse">
          <a:avLst/>
        </a:prstGeom>
        <a:solidFill>
          <a:srgbClr val="01ADEF"/>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ontserrat" pitchFamily="2" charset="77"/>
            </a:rPr>
            <a:t>Define clear &amp; consistent outcome measures across OFCY strategies</a:t>
          </a:r>
        </a:p>
      </dsp:txBody>
      <dsp:txXfrm>
        <a:off x="1247329" y="1912509"/>
        <a:ext cx="1547021" cy="1222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025BA-C561-8344-BA06-993173663B81}">
      <dsp:nvSpPr>
        <dsp:cNvPr id="0" name=""/>
        <dsp:cNvSpPr/>
      </dsp:nvSpPr>
      <dsp:spPr>
        <a:xfrm>
          <a:off x="1299099" y="0"/>
          <a:ext cx="4729359" cy="4729359"/>
        </a:xfrm>
        <a:prstGeom prst="ellipse">
          <a:avLst/>
        </a:prstGeom>
        <a:solidFill>
          <a:srgbClr val="8AC439"/>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11113" lvl="0" indent="0" algn="ctr" defTabSz="889000">
            <a:lnSpc>
              <a:spcPct val="90000"/>
            </a:lnSpc>
            <a:spcBef>
              <a:spcPct val="0"/>
            </a:spcBef>
            <a:spcAft>
              <a:spcPct val="35000"/>
            </a:spcAft>
            <a:buNone/>
            <a:tabLst/>
          </a:pPr>
          <a:r>
            <a:rPr lang="en-US" sz="2000" kern="1200" dirty="0">
              <a:latin typeface="Arial" panose="020B0604020202020204" pitchFamily="34" charset="0"/>
              <a:cs typeface="Arial" panose="020B0604020202020204" pitchFamily="34" charset="0"/>
            </a:rPr>
            <a:t>Across All of OFCY</a:t>
          </a:r>
        </a:p>
      </dsp:txBody>
      <dsp:txXfrm>
        <a:off x="2837323" y="236467"/>
        <a:ext cx="1652910" cy="709403"/>
      </dsp:txXfrm>
    </dsp:sp>
    <dsp:sp modelId="{592335A5-8943-0D4D-8C82-46805A658C34}">
      <dsp:nvSpPr>
        <dsp:cNvPr id="0" name=""/>
        <dsp:cNvSpPr/>
      </dsp:nvSpPr>
      <dsp:spPr>
        <a:xfrm>
          <a:off x="1890268" y="1182339"/>
          <a:ext cx="3547019" cy="3547019"/>
        </a:xfrm>
        <a:prstGeom prst="ellipse">
          <a:avLst/>
        </a:prstGeom>
        <a:solidFill>
          <a:srgbClr val="8E258F"/>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Across OFCY  Strategies</a:t>
          </a:r>
        </a:p>
      </dsp:txBody>
      <dsp:txXfrm>
        <a:off x="2837323" y="1404028"/>
        <a:ext cx="1652910" cy="665066"/>
      </dsp:txXfrm>
    </dsp:sp>
    <dsp:sp modelId="{A83F3594-9C63-184C-B952-DFF74FF61203}">
      <dsp:nvSpPr>
        <dsp:cNvPr id="0" name=""/>
        <dsp:cNvSpPr/>
      </dsp:nvSpPr>
      <dsp:spPr>
        <a:xfrm>
          <a:off x="2481438" y="2364679"/>
          <a:ext cx="2364679" cy="2364679"/>
        </a:xfrm>
        <a:prstGeom prst="ellipse">
          <a:avLst/>
        </a:prstGeom>
        <a:solidFill>
          <a:srgbClr val="09AB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Individual Programs</a:t>
          </a:r>
        </a:p>
      </dsp:txBody>
      <dsp:txXfrm>
        <a:off x="2827738" y="2955849"/>
        <a:ext cx="1672080" cy="1182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EE62A-89DC-CA43-8E57-0D4D309A9ED8}">
      <dsp:nvSpPr>
        <dsp:cNvPr id="0" name=""/>
        <dsp:cNvSpPr/>
      </dsp:nvSpPr>
      <dsp:spPr>
        <a:xfrm>
          <a:off x="50" y="11945"/>
          <a:ext cx="4799840" cy="1019984"/>
        </a:xfrm>
        <a:prstGeom prst="rect">
          <a:avLst/>
        </a:prstGeom>
        <a:solidFill>
          <a:schemeClr val="accent1">
            <a:shade val="8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ontserrat" pitchFamily="2" charset="77"/>
            </a:rPr>
            <a:t>A meaningful and measurable</a:t>
          </a:r>
          <a:r>
            <a:rPr lang="en-US" sz="2800" kern="1200" dirty="0">
              <a:latin typeface="Montserrat" pitchFamily="2" charset="77"/>
            </a:rPr>
            <a:t> </a:t>
          </a:r>
          <a:r>
            <a:rPr lang="en-US" sz="2800" b="1" kern="1200" dirty="0">
              <a:latin typeface="Montserrat" pitchFamily="2" charset="77"/>
            </a:rPr>
            <a:t>change:</a:t>
          </a:r>
          <a:endParaRPr lang="en-US" sz="2800" kern="1200" dirty="0">
            <a:latin typeface="Montserrat" pitchFamily="2" charset="77"/>
          </a:endParaRPr>
        </a:p>
      </dsp:txBody>
      <dsp:txXfrm>
        <a:off x="50" y="11945"/>
        <a:ext cx="4799840" cy="1019984"/>
      </dsp:txXfrm>
    </dsp:sp>
    <dsp:sp modelId="{F76B2E8D-6DE8-1045-A099-F7679C59D475}">
      <dsp:nvSpPr>
        <dsp:cNvPr id="0" name=""/>
        <dsp:cNvSpPr/>
      </dsp:nvSpPr>
      <dsp:spPr>
        <a:xfrm>
          <a:off x="50" y="1031929"/>
          <a:ext cx="4799840" cy="215847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ctr" defTabSz="1111250">
            <a:lnSpc>
              <a:spcPct val="90000"/>
            </a:lnSpc>
            <a:spcBef>
              <a:spcPct val="0"/>
            </a:spcBef>
            <a:spcAft>
              <a:spcPct val="15000"/>
            </a:spcAft>
            <a:buNone/>
          </a:pPr>
          <a:r>
            <a:rPr lang="en-US" sz="2500" kern="1200" dirty="0">
              <a:latin typeface="Montserrat" pitchFamily="2" charset="77"/>
            </a:rPr>
            <a:t>In a child, youth, or parent/caregiver's experience (such as knowledge, skills, behavioral, or condition)</a:t>
          </a:r>
        </a:p>
      </dsp:txBody>
      <dsp:txXfrm>
        <a:off x="50" y="1031929"/>
        <a:ext cx="4799840" cy="2158470"/>
      </dsp:txXfrm>
    </dsp:sp>
    <dsp:sp modelId="{A7D48EFE-08E0-3E41-9920-6A5F6F9557EB}">
      <dsp:nvSpPr>
        <dsp:cNvPr id="0" name=""/>
        <dsp:cNvSpPr/>
      </dsp:nvSpPr>
      <dsp:spPr>
        <a:xfrm>
          <a:off x="5471868" y="11945"/>
          <a:ext cx="4799840" cy="1019984"/>
        </a:xfrm>
        <a:prstGeom prst="rect">
          <a:avLst/>
        </a:prstGeom>
        <a:solidFill>
          <a:srgbClr val="6687A8"/>
        </a:solidFill>
        <a:ln w="10795" cap="flat" cmpd="sng" algn="ctr">
          <a:solidFill>
            <a:schemeClr val="accent1">
              <a:shade val="80000"/>
              <a:hueOff val="552358"/>
              <a:satOff val="-58196"/>
              <a:lumOff val="4229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ontserrat" pitchFamily="2" charset="77"/>
            </a:rPr>
            <a:t>It answers the question:</a:t>
          </a:r>
          <a:endParaRPr lang="en-US" sz="2800" kern="1200" dirty="0">
            <a:solidFill>
              <a:schemeClr val="bg1"/>
            </a:solidFill>
            <a:latin typeface="Montserrat" pitchFamily="2" charset="77"/>
          </a:endParaRPr>
        </a:p>
      </dsp:txBody>
      <dsp:txXfrm>
        <a:off x="5471868" y="11945"/>
        <a:ext cx="4799840" cy="1019984"/>
      </dsp:txXfrm>
    </dsp:sp>
    <dsp:sp modelId="{68C11D84-B408-6648-8538-69C48F4EA215}">
      <dsp:nvSpPr>
        <dsp:cNvPr id="0" name=""/>
        <dsp:cNvSpPr/>
      </dsp:nvSpPr>
      <dsp:spPr>
        <a:xfrm>
          <a:off x="5471868" y="1031929"/>
          <a:ext cx="4799840" cy="215847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ctr" defTabSz="1111250">
            <a:lnSpc>
              <a:spcPct val="90000"/>
            </a:lnSpc>
            <a:spcBef>
              <a:spcPct val="0"/>
            </a:spcBef>
            <a:spcAft>
              <a:spcPct val="15000"/>
            </a:spcAft>
            <a:buNone/>
          </a:pPr>
          <a:r>
            <a:rPr lang="en-US" sz="2500" kern="1200" dirty="0">
              <a:latin typeface="Montserrat" pitchFamily="2" charset="77"/>
            </a:rPr>
            <a:t>What is different for the child, youth, or family after participating in the OFCY program?</a:t>
          </a:r>
          <a:r>
            <a:rPr lang="th-TH" sz="2500" kern="1200" dirty="0">
              <a:latin typeface="Montserrat" pitchFamily="2" charset="77"/>
            </a:rPr>
            <a:t> </a:t>
          </a:r>
          <a:r>
            <a:rPr lang="en-US" sz="2500" i="1" kern="1200" dirty="0">
              <a:latin typeface="Montserrat" pitchFamily="2" charset="77"/>
            </a:rPr>
            <a:t>(in other words, is anyone better off?)</a:t>
          </a:r>
          <a:endParaRPr lang="en-US" sz="2500" kern="1200" dirty="0">
            <a:latin typeface="Montserrat" pitchFamily="2" charset="77"/>
          </a:endParaRPr>
        </a:p>
      </dsp:txBody>
      <dsp:txXfrm>
        <a:off x="5471868" y="1031929"/>
        <a:ext cx="4799840" cy="2158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C1018-5343-CE47-9B18-16667F2CAFC4}">
      <dsp:nvSpPr>
        <dsp:cNvPr id="0" name=""/>
        <dsp:cNvSpPr/>
      </dsp:nvSpPr>
      <dsp:spPr>
        <a:xfrm>
          <a:off x="0" y="1990"/>
          <a:ext cx="7728267" cy="1686338"/>
        </a:xfrm>
        <a:prstGeom prst="roundRect">
          <a:avLst/>
        </a:prstGeom>
        <a:solidFill>
          <a:schemeClr val="accent1">
            <a:shade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algn="l" defTabSz="1244600">
            <a:lnSpc>
              <a:spcPct val="90000"/>
            </a:lnSpc>
            <a:spcBef>
              <a:spcPct val="0"/>
            </a:spcBef>
            <a:spcAft>
              <a:spcPct val="35000"/>
            </a:spcAft>
            <a:buNone/>
          </a:pPr>
          <a:r>
            <a:rPr lang="en-US" sz="2800" b="1" kern="1200" dirty="0">
              <a:latin typeface="+mn-lt"/>
            </a:rPr>
            <a:t>Activities the Program Does </a:t>
          </a:r>
        </a:p>
        <a:p>
          <a:pPr marL="409575" lvl="0" indent="0" algn="l" defTabSz="1244600">
            <a:lnSpc>
              <a:spcPct val="90000"/>
            </a:lnSpc>
            <a:spcBef>
              <a:spcPct val="0"/>
            </a:spcBef>
            <a:spcAft>
              <a:spcPct val="35000"/>
            </a:spcAft>
            <a:buNone/>
            <a:tabLst/>
          </a:pPr>
          <a:r>
            <a:rPr lang="en-US" sz="2200" kern="1200" dirty="0">
              <a:latin typeface="+mn-lt"/>
            </a:rPr>
            <a:t>- </a:t>
          </a:r>
          <a:r>
            <a:rPr lang="en-US" sz="2100" kern="1200" dirty="0">
              <a:latin typeface="+mn-lt"/>
            </a:rPr>
            <a:t>E.g., held weekly classes, provided mentoring</a:t>
          </a:r>
        </a:p>
        <a:p>
          <a:pPr marL="409575" lvl="0" indent="0" algn="l" defTabSz="1244600">
            <a:lnSpc>
              <a:spcPct val="90000"/>
            </a:lnSpc>
            <a:spcBef>
              <a:spcPct val="0"/>
            </a:spcBef>
            <a:spcAft>
              <a:spcPct val="35000"/>
            </a:spcAft>
            <a:buNone/>
            <a:tabLst/>
          </a:pPr>
          <a:r>
            <a:rPr lang="en-US" sz="2100" kern="1200" dirty="0">
              <a:latin typeface="+mn-lt"/>
            </a:rPr>
            <a:t>- This information describes </a:t>
          </a:r>
          <a:r>
            <a:rPr lang="en-US" sz="2100" b="0" kern="1200" dirty="0">
              <a:latin typeface="+mn-lt"/>
            </a:rPr>
            <a:t>EFFORT, not IMPACT</a:t>
          </a:r>
        </a:p>
      </dsp:txBody>
      <dsp:txXfrm>
        <a:off x="82320" y="84310"/>
        <a:ext cx="7563627" cy="1521698"/>
      </dsp:txXfrm>
    </dsp:sp>
    <dsp:sp modelId="{775339CD-76C5-ED49-BAA7-6AE1C89AF477}">
      <dsp:nvSpPr>
        <dsp:cNvPr id="0" name=""/>
        <dsp:cNvSpPr/>
      </dsp:nvSpPr>
      <dsp:spPr>
        <a:xfrm>
          <a:off x="0" y="1700492"/>
          <a:ext cx="7728267" cy="1686338"/>
        </a:xfrm>
        <a:prstGeom prst="roundRect">
          <a:avLst/>
        </a:prstGeom>
        <a:solidFill>
          <a:srgbClr val="6687A8"/>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algn="l" defTabSz="1244600">
            <a:lnSpc>
              <a:spcPct val="90000"/>
            </a:lnSpc>
            <a:spcBef>
              <a:spcPct val="0"/>
            </a:spcBef>
            <a:spcAft>
              <a:spcPct val="35000"/>
            </a:spcAft>
            <a:buNone/>
          </a:pPr>
          <a:r>
            <a:rPr lang="en-US" sz="2800" b="1" kern="1200" dirty="0">
              <a:latin typeface="+mn-lt"/>
            </a:rPr>
            <a:t>Enrollment or Participation Numbers </a:t>
          </a:r>
        </a:p>
        <a:p>
          <a:pPr marL="347663" lvl="0" indent="0" algn="l" defTabSz="1244600">
            <a:lnSpc>
              <a:spcPct val="90000"/>
            </a:lnSpc>
            <a:spcBef>
              <a:spcPct val="0"/>
            </a:spcBef>
            <a:spcAft>
              <a:spcPct val="35000"/>
            </a:spcAft>
            <a:buNone/>
            <a:tabLst/>
          </a:pPr>
          <a:r>
            <a:rPr lang="en-US" sz="2100" kern="1200" dirty="0">
              <a:latin typeface="+mn-lt"/>
            </a:rPr>
            <a:t>– </a:t>
          </a:r>
          <a:r>
            <a:rPr lang="en-US" sz="2100" b="0" kern="1200" dirty="0">
              <a:latin typeface="+mn-lt"/>
            </a:rPr>
            <a:t>This information describes REACH, not CHANGE</a:t>
          </a:r>
        </a:p>
      </dsp:txBody>
      <dsp:txXfrm>
        <a:off x="82320" y="1782812"/>
        <a:ext cx="7563627" cy="1521698"/>
      </dsp:txXfrm>
    </dsp:sp>
    <dsp:sp modelId="{192AAE12-79A0-124A-B0AE-5AC6C73F18B5}">
      <dsp:nvSpPr>
        <dsp:cNvPr id="0" name=""/>
        <dsp:cNvSpPr/>
      </dsp:nvSpPr>
      <dsp:spPr>
        <a:xfrm>
          <a:off x="0" y="3398995"/>
          <a:ext cx="7728267" cy="1686338"/>
        </a:xfrm>
        <a:prstGeom prst="roundRect">
          <a:avLst/>
        </a:prstGeom>
        <a:solidFill>
          <a:srgbClr val="FF7E0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algn="l" defTabSz="1066800">
            <a:lnSpc>
              <a:spcPct val="90000"/>
            </a:lnSpc>
            <a:spcBef>
              <a:spcPct val="0"/>
            </a:spcBef>
            <a:spcAft>
              <a:spcPct val="35000"/>
            </a:spcAft>
            <a:buNone/>
          </a:pPr>
          <a:r>
            <a:rPr lang="en-US" sz="2400" b="1" kern="1200" dirty="0"/>
            <a:t>This information is important, but it is not an outcome </a:t>
          </a:r>
        </a:p>
        <a:p>
          <a:pPr marL="409575" lvl="0" indent="0" algn="l" defTabSz="1066800">
            <a:lnSpc>
              <a:spcPct val="90000"/>
            </a:lnSpc>
            <a:spcBef>
              <a:spcPct val="0"/>
            </a:spcBef>
            <a:spcAft>
              <a:spcPct val="35000"/>
            </a:spcAft>
            <a:buNone/>
            <a:tabLst/>
          </a:pPr>
          <a:r>
            <a:rPr lang="en-US" sz="2100" b="0" i="0" kern="1200" dirty="0">
              <a:latin typeface="Aptos Light" panose="020B0004020202020204" pitchFamily="34" charset="0"/>
            </a:rPr>
            <a:t>- What program does = </a:t>
          </a:r>
          <a:r>
            <a:rPr lang="en-US" sz="2100" b="1" i="0" kern="1200" dirty="0">
              <a:latin typeface="Aptos SemiBold" panose="020B0004020202020204" pitchFamily="34" charset="0"/>
            </a:rPr>
            <a:t>activities</a:t>
          </a:r>
        </a:p>
        <a:p>
          <a:pPr marL="409575" lvl="0" indent="0" algn="l" defTabSz="1066800">
            <a:lnSpc>
              <a:spcPct val="90000"/>
            </a:lnSpc>
            <a:spcBef>
              <a:spcPct val="0"/>
            </a:spcBef>
            <a:spcAft>
              <a:spcPct val="35000"/>
            </a:spcAft>
            <a:buNone/>
            <a:tabLst/>
          </a:pPr>
          <a:r>
            <a:rPr lang="en-US" sz="2100" b="0" i="0" kern="1200" dirty="0">
              <a:latin typeface="Aptos Light" panose="020B0004020202020204" pitchFamily="34" charset="0"/>
            </a:rPr>
            <a:t>- Who and how many people it serves = </a:t>
          </a:r>
          <a:r>
            <a:rPr lang="en-US" sz="2100" b="1" i="0" kern="1200" dirty="0">
              <a:latin typeface="Aptos SemiBold" panose="020B0004020202020204" pitchFamily="34" charset="0"/>
            </a:rPr>
            <a:t>outputs</a:t>
          </a:r>
        </a:p>
        <a:p>
          <a:pPr marL="409575" lvl="0" indent="0" algn="l" defTabSz="1066800">
            <a:lnSpc>
              <a:spcPct val="90000"/>
            </a:lnSpc>
            <a:spcBef>
              <a:spcPct val="0"/>
            </a:spcBef>
            <a:spcAft>
              <a:spcPct val="35000"/>
            </a:spcAft>
            <a:buNone/>
            <a:tabLst/>
          </a:pPr>
          <a:r>
            <a:rPr lang="en-US" sz="2100" b="0" i="0" kern="1200" dirty="0">
              <a:latin typeface="Aptos Light" panose="020B0004020202020204" pitchFamily="34" charset="0"/>
            </a:rPr>
            <a:t>- How services were delivered = </a:t>
          </a:r>
          <a:r>
            <a:rPr lang="en-US" sz="2100" b="1" i="0" kern="1200" dirty="0">
              <a:latin typeface="Aptos SemiBold" panose="020B0004020202020204" pitchFamily="34" charset="0"/>
            </a:rPr>
            <a:t>processes</a:t>
          </a:r>
          <a:endParaRPr lang="en-US" sz="2100" b="0" kern="1200" dirty="0">
            <a:latin typeface="Montserrat" pitchFamily="2" charset="77"/>
          </a:endParaRPr>
        </a:p>
      </dsp:txBody>
      <dsp:txXfrm>
        <a:off x="82320" y="3481315"/>
        <a:ext cx="7563627" cy="15216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5BF2F-35D7-0D4D-9F9C-4E40AA1A3A25}">
      <dsp:nvSpPr>
        <dsp:cNvPr id="0" name=""/>
        <dsp:cNvSpPr/>
      </dsp:nvSpPr>
      <dsp:spPr>
        <a:xfrm>
          <a:off x="3962" y="195518"/>
          <a:ext cx="2382795" cy="953118"/>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Outcome Category</a:t>
          </a:r>
        </a:p>
      </dsp:txBody>
      <dsp:txXfrm>
        <a:off x="3962" y="195518"/>
        <a:ext cx="2382795" cy="953118"/>
      </dsp:txXfrm>
    </dsp:sp>
    <dsp:sp modelId="{437CFE1C-8F58-B04A-B57C-4431C488A5AD}">
      <dsp:nvSpPr>
        <dsp:cNvPr id="0" name=""/>
        <dsp:cNvSpPr/>
      </dsp:nvSpPr>
      <dsp:spPr>
        <a:xfrm>
          <a:off x="3962" y="1148636"/>
          <a:ext cx="2382795" cy="377712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 tIns="21336" rIns="28448" bIns="32004"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Belonging &amp; Support</a:t>
          </a:r>
        </a:p>
        <a:p>
          <a:pPr marL="57150" lvl="1" indent="-57150" algn="l" defTabSz="177800">
            <a:lnSpc>
              <a:spcPct val="90000"/>
            </a:lnSpc>
            <a:spcBef>
              <a:spcPct val="0"/>
            </a:spcBef>
            <a:spcAft>
              <a:spcPct val="15000"/>
            </a:spcAft>
            <a:buChar char="•"/>
          </a:pPr>
          <a:endParaRPr lang="en-US" sz="400" kern="1200" dirty="0"/>
        </a:p>
        <a:p>
          <a:pPr marL="171450" lvl="1" indent="-171450" algn="l" defTabSz="711200">
            <a:lnSpc>
              <a:spcPct val="90000"/>
            </a:lnSpc>
            <a:spcBef>
              <a:spcPct val="0"/>
            </a:spcBef>
            <a:spcAft>
              <a:spcPct val="15000"/>
            </a:spcAft>
            <a:buChar char="•"/>
          </a:pPr>
          <a:r>
            <a:rPr lang="en-US" sz="1600" kern="1200" dirty="0"/>
            <a:t>Knowledge Acquisition &amp; Skill Development</a:t>
          </a:r>
        </a:p>
        <a:p>
          <a:pPr marL="57150" lvl="1" indent="-57150" algn="l" defTabSz="177800">
            <a:lnSpc>
              <a:spcPct val="90000"/>
            </a:lnSpc>
            <a:spcBef>
              <a:spcPct val="0"/>
            </a:spcBef>
            <a:spcAft>
              <a:spcPct val="15000"/>
            </a:spcAft>
            <a:buChar char="•"/>
          </a:pPr>
          <a:endParaRPr lang="en-US" sz="400" kern="1200" dirty="0"/>
        </a:p>
        <a:p>
          <a:pPr marL="171450" lvl="1" indent="-171450" algn="l" defTabSz="711200">
            <a:lnSpc>
              <a:spcPct val="90000"/>
            </a:lnSpc>
            <a:spcBef>
              <a:spcPct val="0"/>
            </a:spcBef>
            <a:spcAft>
              <a:spcPct val="15000"/>
            </a:spcAft>
            <a:buChar char="•"/>
          </a:pPr>
          <a:r>
            <a:rPr lang="en-US" sz="1600" kern="1200" dirty="0"/>
            <a:t>Connections &amp; Access to Resources</a:t>
          </a:r>
        </a:p>
        <a:p>
          <a:pPr marL="57150" lvl="1" indent="-57150" algn="l" defTabSz="177800">
            <a:lnSpc>
              <a:spcPct val="90000"/>
            </a:lnSpc>
            <a:spcBef>
              <a:spcPct val="0"/>
            </a:spcBef>
            <a:spcAft>
              <a:spcPct val="15000"/>
            </a:spcAft>
            <a:buChar char="•"/>
          </a:pPr>
          <a:endParaRPr lang="en-US" sz="400" kern="1200" dirty="0"/>
        </a:p>
        <a:p>
          <a:pPr marL="171450" lvl="1" indent="-171450" algn="l" defTabSz="711200">
            <a:lnSpc>
              <a:spcPct val="90000"/>
            </a:lnSpc>
            <a:spcBef>
              <a:spcPct val="0"/>
            </a:spcBef>
            <a:spcAft>
              <a:spcPct val="15000"/>
            </a:spcAft>
            <a:buChar char="•"/>
          </a:pPr>
          <a:r>
            <a:rPr lang="en-US" sz="1600" kern="1200" dirty="0"/>
            <a:t>Leadership Development</a:t>
          </a:r>
        </a:p>
        <a:p>
          <a:pPr marL="57150" lvl="1" indent="-57150" algn="l" defTabSz="177800">
            <a:lnSpc>
              <a:spcPct val="90000"/>
            </a:lnSpc>
            <a:spcBef>
              <a:spcPct val="0"/>
            </a:spcBef>
            <a:spcAft>
              <a:spcPct val="15000"/>
            </a:spcAft>
            <a:buChar char="•"/>
          </a:pPr>
          <a:endParaRPr lang="en-US" sz="400" kern="1200" dirty="0"/>
        </a:p>
        <a:p>
          <a:pPr marL="171450" lvl="1" indent="-171450" algn="l" defTabSz="711200">
            <a:lnSpc>
              <a:spcPct val="90000"/>
            </a:lnSpc>
            <a:spcBef>
              <a:spcPct val="0"/>
            </a:spcBef>
            <a:spcAft>
              <a:spcPct val="15000"/>
            </a:spcAft>
            <a:buChar char="•"/>
          </a:pPr>
          <a:r>
            <a:rPr lang="en-US" sz="1600" kern="1200" dirty="0"/>
            <a:t>Client Satisfaction</a:t>
          </a:r>
        </a:p>
        <a:p>
          <a:pPr marL="57150" lvl="1" indent="-57150" algn="l" defTabSz="177800">
            <a:lnSpc>
              <a:spcPct val="90000"/>
            </a:lnSpc>
            <a:spcBef>
              <a:spcPct val="0"/>
            </a:spcBef>
            <a:spcAft>
              <a:spcPct val="15000"/>
            </a:spcAft>
            <a:buChar char="•"/>
          </a:pPr>
          <a:endParaRPr lang="en-US" sz="400" kern="1200" dirty="0"/>
        </a:p>
        <a:p>
          <a:pPr marL="171450" lvl="1" indent="-171450" algn="l" defTabSz="711200">
            <a:lnSpc>
              <a:spcPct val="90000"/>
            </a:lnSpc>
            <a:spcBef>
              <a:spcPct val="0"/>
            </a:spcBef>
            <a:spcAft>
              <a:spcPct val="15000"/>
            </a:spcAft>
            <a:buChar char="•"/>
          </a:pPr>
          <a:r>
            <a:rPr lang="en-US" sz="1600" kern="1200" dirty="0"/>
            <a:t>Engagement in School &amp; Academic Support</a:t>
          </a:r>
        </a:p>
        <a:p>
          <a:pPr marL="57150" lvl="1" indent="-57150" algn="l" defTabSz="177800">
            <a:lnSpc>
              <a:spcPct val="90000"/>
            </a:lnSpc>
            <a:spcBef>
              <a:spcPct val="0"/>
            </a:spcBef>
            <a:spcAft>
              <a:spcPct val="15000"/>
            </a:spcAft>
            <a:buChar char="•"/>
          </a:pPr>
          <a:endParaRPr lang="en-US" sz="400" kern="1200" dirty="0"/>
        </a:p>
        <a:p>
          <a:pPr marL="171450" lvl="1" indent="-171450" algn="l" defTabSz="711200">
            <a:lnSpc>
              <a:spcPct val="90000"/>
            </a:lnSpc>
            <a:spcBef>
              <a:spcPct val="0"/>
            </a:spcBef>
            <a:spcAft>
              <a:spcPct val="15000"/>
            </a:spcAft>
            <a:buChar char="•"/>
          </a:pPr>
          <a:r>
            <a:rPr lang="en-US" sz="1600" kern="1200" dirty="0"/>
            <a:t>Violence Prevention</a:t>
          </a:r>
        </a:p>
        <a:p>
          <a:pPr marL="57150" lvl="1" indent="-57150" algn="l" defTabSz="177800">
            <a:lnSpc>
              <a:spcPct val="90000"/>
            </a:lnSpc>
            <a:spcBef>
              <a:spcPct val="0"/>
            </a:spcBef>
            <a:spcAft>
              <a:spcPct val="15000"/>
            </a:spcAft>
            <a:buChar char="•"/>
          </a:pPr>
          <a:endParaRPr lang="en-US" sz="400" kern="1200" dirty="0"/>
        </a:p>
        <a:p>
          <a:pPr marL="171450" lvl="1" indent="-171450" algn="l" defTabSz="711200">
            <a:lnSpc>
              <a:spcPct val="90000"/>
            </a:lnSpc>
            <a:spcBef>
              <a:spcPct val="0"/>
            </a:spcBef>
            <a:spcAft>
              <a:spcPct val="15000"/>
            </a:spcAft>
            <a:buChar char="•"/>
          </a:pPr>
          <a:r>
            <a:rPr lang="en-US" sz="1600" kern="1200" dirty="0"/>
            <a:t>Employment &amp; Financial Stability</a:t>
          </a:r>
        </a:p>
        <a:p>
          <a:pPr marL="57150" lvl="1" indent="-57150" algn="l" defTabSz="177800">
            <a:lnSpc>
              <a:spcPct val="90000"/>
            </a:lnSpc>
            <a:spcBef>
              <a:spcPct val="0"/>
            </a:spcBef>
            <a:spcAft>
              <a:spcPct val="15000"/>
            </a:spcAft>
            <a:buChar char="•"/>
          </a:pPr>
          <a:endParaRPr lang="en-US" sz="400" kern="1200" dirty="0"/>
        </a:p>
        <a:p>
          <a:pPr marL="171450" lvl="1" indent="-171450" algn="l" defTabSz="711200">
            <a:lnSpc>
              <a:spcPct val="90000"/>
            </a:lnSpc>
            <a:spcBef>
              <a:spcPct val="0"/>
            </a:spcBef>
            <a:spcAft>
              <a:spcPct val="15000"/>
            </a:spcAft>
            <a:buChar char="•"/>
          </a:pPr>
          <a:r>
            <a:rPr lang="en-US" sz="1600" b="1" kern="1200" dirty="0"/>
            <a:t>OTHER</a:t>
          </a:r>
        </a:p>
      </dsp:txBody>
      <dsp:txXfrm>
        <a:off x="3962" y="1148636"/>
        <a:ext cx="2382795" cy="3777120"/>
      </dsp:txXfrm>
    </dsp:sp>
    <dsp:sp modelId="{E7A5B759-5C25-0C49-A73F-02BC8CB02AEB}">
      <dsp:nvSpPr>
        <dsp:cNvPr id="0" name=""/>
        <dsp:cNvSpPr/>
      </dsp:nvSpPr>
      <dsp:spPr>
        <a:xfrm>
          <a:off x="2720349" y="195518"/>
          <a:ext cx="2382795" cy="953118"/>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Outcome Description</a:t>
          </a:r>
        </a:p>
      </dsp:txBody>
      <dsp:txXfrm>
        <a:off x="2720349" y="195518"/>
        <a:ext cx="2382795" cy="953118"/>
      </dsp:txXfrm>
    </dsp:sp>
    <dsp:sp modelId="{2C58A4FC-CD4F-A64C-AD7C-F4EA0297462F}">
      <dsp:nvSpPr>
        <dsp:cNvPr id="0" name=""/>
        <dsp:cNvSpPr/>
      </dsp:nvSpPr>
      <dsp:spPr>
        <a:xfrm>
          <a:off x="2720349" y="1148636"/>
          <a:ext cx="2382795" cy="377712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Description of your outcome as input by your agency in Q1</a:t>
          </a:r>
        </a:p>
      </dsp:txBody>
      <dsp:txXfrm>
        <a:off x="2720349" y="1148636"/>
        <a:ext cx="2382795" cy="3777120"/>
      </dsp:txXfrm>
    </dsp:sp>
    <dsp:sp modelId="{D8C203FD-9068-F54C-AED5-09E439850D55}">
      <dsp:nvSpPr>
        <dsp:cNvPr id="0" name=""/>
        <dsp:cNvSpPr/>
      </dsp:nvSpPr>
      <dsp:spPr>
        <a:xfrm>
          <a:off x="5436737" y="195518"/>
          <a:ext cx="2382795" cy="953118"/>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Achieved?</a:t>
          </a:r>
        </a:p>
      </dsp:txBody>
      <dsp:txXfrm>
        <a:off x="5436737" y="195518"/>
        <a:ext cx="2382795" cy="953118"/>
      </dsp:txXfrm>
    </dsp:sp>
    <dsp:sp modelId="{E854E9FE-9DDD-9549-A489-34E869DB3B70}">
      <dsp:nvSpPr>
        <dsp:cNvPr id="0" name=""/>
        <dsp:cNvSpPr/>
      </dsp:nvSpPr>
      <dsp:spPr>
        <a:xfrm>
          <a:off x="5436737" y="1148636"/>
          <a:ext cx="2382795" cy="377712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Yes</a:t>
          </a:r>
        </a:p>
        <a:p>
          <a:pPr marL="228600" lvl="1" indent="-228600" algn="l" defTabSz="889000">
            <a:lnSpc>
              <a:spcPct val="90000"/>
            </a:lnSpc>
            <a:spcBef>
              <a:spcPct val="0"/>
            </a:spcBef>
            <a:spcAft>
              <a:spcPct val="15000"/>
            </a:spcAft>
            <a:buChar char="•"/>
          </a:pPr>
          <a:r>
            <a:rPr lang="en-US" sz="2000" kern="1200" dirty="0"/>
            <a:t>No</a:t>
          </a:r>
        </a:p>
      </dsp:txBody>
      <dsp:txXfrm>
        <a:off x="5436737" y="1148636"/>
        <a:ext cx="2382795" cy="3777120"/>
      </dsp:txXfrm>
    </dsp:sp>
    <dsp:sp modelId="{835FCA09-18E6-C244-8F0B-5836BA999E4E}">
      <dsp:nvSpPr>
        <dsp:cNvPr id="0" name=""/>
        <dsp:cNvSpPr/>
      </dsp:nvSpPr>
      <dsp:spPr>
        <a:xfrm>
          <a:off x="8153124" y="195518"/>
          <a:ext cx="2382795" cy="953118"/>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How have you progressed? How do you know?</a:t>
          </a:r>
        </a:p>
      </dsp:txBody>
      <dsp:txXfrm>
        <a:off x="8153124" y="195518"/>
        <a:ext cx="2382795" cy="953118"/>
      </dsp:txXfrm>
    </dsp:sp>
    <dsp:sp modelId="{17F71697-391F-5046-8DCF-A249A5F2D1C1}">
      <dsp:nvSpPr>
        <dsp:cNvPr id="0" name=""/>
        <dsp:cNvSpPr/>
      </dsp:nvSpPr>
      <dsp:spPr>
        <a:xfrm>
          <a:off x="8153124" y="1148636"/>
          <a:ext cx="2382795" cy="377712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Focus on the participant</a:t>
          </a:r>
        </a:p>
        <a:p>
          <a:pPr marL="228600" lvl="1" indent="-228600" algn="l" defTabSz="889000">
            <a:lnSpc>
              <a:spcPct val="90000"/>
            </a:lnSpc>
            <a:spcBef>
              <a:spcPct val="0"/>
            </a:spcBef>
            <a:spcAft>
              <a:spcPct val="15000"/>
            </a:spcAft>
            <a:buChar char="•"/>
          </a:pPr>
          <a:r>
            <a:rPr lang="en-US" sz="2000" kern="1200" dirty="0"/>
            <a:t>Start with the #'s</a:t>
          </a:r>
        </a:p>
        <a:p>
          <a:pPr marL="228600" lvl="1" indent="-228600" algn="l" defTabSz="889000">
            <a:lnSpc>
              <a:spcPct val="90000"/>
            </a:lnSpc>
            <a:spcBef>
              <a:spcPct val="0"/>
            </a:spcBef>
            <a:spcAft>
              <a:spcPct val="15000"/>
            </a:spcAft>
            <a:buChar char="•"/>
          </a:pPr>
          <a:r>
            <a:rPr lang="en-US" sz="2000" kern="1200" dirty="0"/>
            <a:t>A few more data points</a:t>
          </a:r>
        </a:p>
        <a:p>
          <a:pPr marL="228600" lvl="1" indent="-228600" algn="l" defTabSz="889000">
            <a:lnSpc>
              <a:spcPct val="90000"/>
            </a:lnSpc>
            <a:spcBef>
              <a:spcPct val="0"/>
            </a:spcBef>
            <a:spcAft>
              <a:spcPct val="15000"/>
            </a:spcAft>
            <a:buChar char="•"/>
          </a:pPr>
          <a:r>
            <a:rPr lang="en-US" sz="2000" kern="1200" dirty="0"/>
            <a:t>Data source</a:t>
          </a:r>
        </a:p>
        <a:p>
          <a:pPr marL="228600" lvl="1" indent="-228600" algn="l" defTabSz="889000">
            <a:lnSpc>
              <a:spcPct val="90000"/>
            </a:lnSpc>
            <a:spcBef>
              <a:spcPct val="0"/>
            </a:spcBef>
            <a:spcAft>
              <a:spcPct val="15000"/>
            </a:spcAft>
            <a:buChar char="•"/>
          </a:pPr>
          <a:r>
            <a:rPr lang="en-US" sz="2000" kern="1200" dirty="0"/>
            <a:t>Provide details</a:t>
          </a:r>
        </a:p>
        <a:p>
          <a:pPr marL="228600" lvl="1" indent="-228600" algn="l" defTabSz="889000">
            <a:lnSpc>
              <a:spcPct val="90000"/>
            </a:lnSpc>
            <a:spcBef>
              <a:spcPct val="0"/>
            </a:spcBef>
            <a:spcAft>
              <a:spcPct val="15000"/>
            </a:spcAft>
            <a:buChar char="•"/>
          </a:pPr>
          <a:r>
            <a:rPr lang="en-US" sz="2000" kern="1200" dirty="0"/>
            <a:t>Share even when outcome goals aren’t met</a:t>
          </a:r>
        </a:p>
      </dsp:txBody>
      <dsp:txXfrm>
        <a:off x="8153124" y="1148636"/>
        <a:ext cx="2382795" cy="3777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16274-A310-B24C-B8BE-1335A5687313}">
      <dsp:nvSpPr>
        <dsp:cNvPr id="0" name=""/>
        <dsp:cNvSpPr/>
      </dsp:nvSpPr>
      <dsp:spPr>
        <a:xfrm>
          <a:off x="0" y="0"/>
          <a:ext cx="7293610" cy="1171831"/>
        </a:xfrm>
        <a:prstGeom prst="roundRect">
          <a:avLst>
            <a:gd name="adj" fmla="val 10000"/>
          </a:avLst>
        </a:prstGeom>
        <a:solidFill>
          <a:schemeClr val="accent1">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Materials, including tip sheets, recordings, and slides, will be emailed after training</a:t>
          </a:r>
        </a:p>
      </dsp:txBody>
      <dsp:txXfrm>
        <a:off x="1575905" y="0"/>
        <a:ext cx="5717704" cy="1171831"/>
      </dsp:txXfrm>
    </dsp:sp>
    <dsp:sp modelId="{52F345A8-7DF4-8E46-873F-9DB994316A5D}">
      <dsp:nvSpPr>
        <dsp:cNvPr id="0" name=""/>
        <dsp:cNvSpPr/>
      </dsp:nvSpPr>
      <dsp:spPr>
        <a:xfrm>
          <a:off x="117183" y="117183"/>
          <a:ext cx="1458722" cy="937465"/>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8000" b="-28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293CB1-EF94-974C-A42F-0EF14EF9FCD0}">
      <dsp:nvSpPr>
        <dsp:cNvPr id="0" name=""/>
        <dsp:cNvSpPr/>
      </dsp:nvSpPr>
      <dsp:spPr>
        <a:xfrm>
          <a:off x="0" y="1289014"/>
          <a:ext cx="7293610" cy="1171831"/>
        </a:xfrm>
        <a:prstGeom prst="roundRect">
          <a:avLst>
            <a:gd name="adj" fmla="val 10000"/>
          </a:avLst>
        </a:prstGeom>
        <a:solidFill>
          <a:schemeClr val="accent1">
            <a:shade val="80000"/>
            <a:hueOff val="184119"/>
            <a:satOff val="-19399"/>
            <a:lumOff val="1409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hlinkClick xmlns:r="http://schemas.openxmlformats.org/officeDocument/2006/relationships" r:id="rId3"/>
            </a:rPr>
            <a:t>Sign up for office hours </a:t>
          </a:r>
          <a:r>
            <a:rPr lang="en-US" sz="2400" kern="1200" dirty="0"/>
            <a:t>for additional site-specific support and discussions </a:t>
          </a:r>
        </a:p>
      </dsp:txBody>
      <dsp:txXfrm>
        <a:off x="1575905" y="1289014"/>
        <a:ext cx="5717704" cy="1171831"/>
      </dsp:txXfrm>
    </dsp:sp>
    <dsp:sp modelId="{C802910A-539F-1742-ACB4-5F3F3C729294}">
      <dsp:nvSpPr>
        <dsp:cNvPr id="0" name=""/>
        <dsp:cNvSpPr/>
      </dsp:nvSpPr>
      <dsp:spPr>
        <a:xfrm>
          <a:off x="117183" y="1406197"/>
          <a:ext cx="1458722" cy="937465"/>
        </a:xfrm>
        <a:prstGeom prst="roundRect">
          <a:avLst>
            <a:gd name="adj" fmla="val 10000"/>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A6625E-E58A-9B4F-BD84-B3F3BAD3DC5E}">
      <dsp:nvSpPr>
        <dsp:cNvPr id="0" name=""/>
        <dsp:cNvSpPr/>
      </dsp:nvSpPr>
      <dsp:spPr>
        <a:xfrm>
          <a:off x="0" y="2578028"/>
          <a:ext cx="7293610" cy="1171831"/>
        </a:xfrm>
        <a:prstGeom prst="roundRect">
          <a:avLst>
            <a:gd name="adj" fmla="val 10000"/>
          </a:avLst>
        </a:prstGeom>
        <a:solidFill>
          <a:schemeClr val="accent1">
            <a:shade val="80000"/>
            <a:hueOff val="368239"/>
            <a:satOff val="-38797"/>
            <a:lumOff val="281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Complete </a:t>
          </a:r>
          <a:r>
            <a:rPr lang="en-US" sz="2400" b="1" kern="1200" dirty="0">
              <a:solidFill>
                <a:srgbClr val="90BB23"/>
              </a:solidFill>
              <a:hlinkClick xmlns:r="http://schemas.openxmlformats.org/officeDocument/2006/relationships" r:id="rId6"/>
            </a:rPr>
            <a:t>training feedback form </a:t>
          </a:r>
          <a:r>
            <a:rPr lang="en-US" sz="2400" kern="1200" dirty="0"/>
            <a:t>(after your breakout session)</a:t>
          </a:r>
        </a:p>
      </dsp:txBody>
      <dsp:txXfrm>
        <a:off x="1575905" y="2578028"/>
        <a:ext cx="5717704" cy="1171831"/>
      </dsp:txXfrm>
    </dsp:sp>
    <dsp:sp modelId="{7A1503ED-6640-1546-B4F3-05EEE6BCB108}">
      <dsp:nvSpPr>
        <dsp:cNvPr id="0" name=""/>
        <dsp:cNvSpPr/>
      </dsp:nvSpPr>
      <dsp:spPr>
        <a:xfrm>
          <a:off x="117183" y="2695212"/>
          <a:ext cx="1458722" cy="937465"/>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8000" b="-28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8E4D4B-2EE4-AF4F-9BD9-B1800B817914}">
      <dsp:nvSpPr>
        <dsp:cNvPr id="0" name=""/>
        <dsp:cNvSpPr/>
      </dsp:nvSpPr>
      <dsp:spPr>
        <a:xfrm>
          <a:off x="0" y="3867043"/>
          <a:ext cx="7293610" cy="1171831"/>
        </a:xfrm>
        <a:prstGeom prst="roundRect">
          <a:avLst>
            <a:gd name="adj" fmla="val 10000"/>
          </a:avLst>
        </a:prstGeom>
        <a:solidFill>
          <a:schemeClr val="accent1">
            <a:shade val="80000"/>
            <a:hueOff val="552358"/>
            <a:satOff val="-58196"/>
            <a:lumOff val="422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Main room </a:t>
          </a:r>
          <a:r>
            <a:rPr lang="en-US" sz="2400" kern="1200" dirty="0"/>
            <a:t>remains open for support</a:t>
          </a:r>
        </a:p>
      </dsp:txBody>
      <dsp:txXfrm>
        <a:off x="1575905" y="3867043"/>
        <a:ext cx="5717704" cy="1171831"/>
      </dsp:txXfrm>
    </dsp:sp>
    <dsp:sp modelId="{00396185-142E-CF4D-8B15-41EB594D03A2}">
      <dsp:nvSpPr>
        <dsp:cNvPr id="0" name=""/>
        <dsp:cNvSpPr/>
      </dsp:nvSpPr>
      <dsp:spPr>
        <a:xfrm>
          <a:off x="117183" y="3984226"/>
          <a:ext cx="1458722" cy="937465"/>
        </a:xfrm>
        <a:prstGeom prst="roundRect">
          <a:avLst>
            <a:gd name="adj" fmla="val 10000"/>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t="-8000" b="-8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ED2C2-D74F-2549-AA3A-C477CA8BC0B4}">
      <dsp:nvSpPr>
        <dsp:cNvPr id="0" name=""/>
        <dsp:cNvSpPr/>
      </dsp:nvSpPr>
      <dsp:spPr>
        <a:xfrm>
          <a:off x="1545653" y="1589"/>
          <a:ext cx="6182613" cy="1629533"/>
        </a:xfrm>
        <a:prstGeom prst="rect">
          <a:avLst/>
        </a:prstGeom>
        <a:solidFill>
          <a:srgbClr val="D1D3D6"/>
        </a:solidFill>
        <a:ln w="10795" cap="flat" cmpd="sng" algn="ctr">
          <a:solidFill>
            <a:srgbClr val="143F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960" tIns="413902" rIns="119960" bIns="413902"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Leadership Development &amp; Violence Prevention</a:t>
          </a:r>
        </a:p>
      </dsp:txBody>
      <dsp:txXfrm>
        <a:off x="1545653" y="1589"/>
        <a:ext cx="6182613" cy="1629533"/>
      </dsp:txXfrm>
    </dsp:sp>
    <dsp:sp modelId="{CFD5FC77-B4A1-E342-A187-18A81D30E2B5}">
      <dsp:nvSpPr>
        <dsp:cNvPr id="0" name=""/>
        <dsp:cNvSpPr/>
      </dsp:nvSpPr>
      <dsp:spPr>
        <a:xfrm>
          <a:off x="0" y="1589"/>
          <a:ext cx="1545653" cy="1629533"/>
        </a:xfrm>
        <a:prstGeom prst="rect">
          <a:avLst/>
        </a:prstGeom>
        <a:solidFill>
          <a:schemeClr val="lt1">
            <a:hueOff val="0"/>
            <a:satOff val="0"/>
            <a:lumOff val="0"/>
            <a:alphaOff val="0"/>
          </a:schemeClr>
        </a:solidFill>
        <a:ln w="1079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1791" tIns="160962" rIns="81791" bIns="160962" numCol="1" spcCol="1270" anchor="ctr" anchorCtr="0">
          <a:noAutofit/>
        </a:bodyPr>
        <a:lstStyle/>
        <a:p>
          <a:pPr marL="0" lvl="0" indent="0" algn="ctr" defTabSz="1244600">
            <a:lnSpc>
              <a:spcPct val="90000"/>
            </a:lnSpc>
            <a:spcBef>
              <a:spcPct val="0"/>
            </a:spcBef>
            <a:spcAft>
              <a:spcPct val="35000"/>
            </a:spcAft>
            <a:buNone/>
          </a:pPr>
          <a:r>
            <a:rPr lang="en-US" sz="2800" kern="1200"/>
            <a:t>Room 1</a:t>
          </a:r>
        </a:p>
      </dsp:txBody>
      <dsp:txXfrm>
        <a:off x="0" y="1589"/>
        <a:ext cx="1545653" cy="1629533"/>
      </dsp:txXfrm>
    </dsp:sp>
    <dsp:sp modelId="{BE5B5F72-C2DC-0A48-B909-6C9E69AD7D4A}">
      <dsp:nvSpPr>
        <dsp:cNvPr id="0" name=""/>
        <dsp:cNvSpPr/>
      </dsp:nvSpPr>
      <dsp:spPr>
        <a:xfrm>
          <a:off x="1545653" y="1728895"/>
          <a:ext cx="6182613" cy="1629533"/>
        </a:xfrm>
        <a:prstGeom prst="rect">
          <a:avLst/>
        </a:prstGeom>
        <a:solidFill>
          <a:srgbClr val="D1D3D6"/>
        </a:solidFill>
        <a:ln w="10795" cap="flat" cmpd="sng" algn="ctr">
          <a:solidFill>
            <a:srgbClr val="143F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960" tIns="413902" rIns="119960" bIns="413902"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Leadership Development &amp; Violence Prevention</a:t>
          </a:r>
        </a:p>
      </dsp:txBody>
      <dsp:txXfrm>
        <a:off x="1545653" y="1728895"/>
        <a:ext cx="6182613" cy="1629533"/>
      </dsp:txXfrm>
    </dsp:sp>
    <dsp:sp modelId="{CAA21F7A-5C53-554F-A6C5-D4B338BF791F}">
      <dsp:nvSpPr>
        <dsp:cNvPr id="0" name=""/>
        <dsp:cNvSpPr/>
      </dsp:nvSpPr>
      <dsp:spPr>
        <a:xfrm>
          <a:off x="0" y="1728895"/>
          <a:ext cx="1545653" cy="1629533"/>
        </a:xfrm>
        <a:prstGeom prst="rect">
          <a:avLst/>
        </a:prstGeom>
        <a:solidFill>
          <a:schemeClr val="lt1">
            <a:hueOff val="0"/>
            <a:satOff val="0"/>
            <a:lumOff val="0"/>
            <a:alphaOff val="0"/>
          </a:schemeClr>
        </a:solidFill>
        <a:ln w="1079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1791" tIns="160962" rIns="81791" bIns="160962" numCol="1" spcCol="1270" anchor="ctr" anchorCtr="0">
          <a:noAutofit/>
        </a:bodyPr>
        <a:lstStyle/>
        <a:p>
          <a:pPr marL="0" lvl="0" indent="0" algn="ctr" defTabSz="1244600">
            <a:lnSpc>
              <a:spcPct val="90000"/>
            </a:lnSpc>
            <a:spcBef>
              <a:spcPct val="0"/>
            </a:spcBef>
            <a:spcAft>
              <a:spcPct val="35000"/>
            </a:spcAft>
            <a:buNone/>
          </a:pPr>
          <a:r>
            <a:rPr lang="en-US" sz="2800" kern="1200"/>
            <a:t>Room 2</a:t>
          </a:r>
        </a:p>
      </dsp:txBody>
      <dsp:txXfrm>
        <a:off x="0" y="1728895"/>
        <a:ext cx="1545653" cy="1629533"/>
      </dsp:txXfrm>
    </dsp:sp>
    <dsp:sp modelId="{CB80B48E-6D19-3440-8495-46807C06B885}">
      <dsp:nvSpPr>
        <dsp:cNvPr id="0" name=""/>
        <dsp:cNvSpPr/>
      </dsp:nvSpPr>
      <dsp:spPr>
        <a:xfrm>
          <a:off x="1545653" y="3456200"/>
          <a:ext cx="6182613" cy="1629533"/>
        </a:xfrm>
        <a:prstGeom prst="rect">
          <a:avLst/>
        </a:prstGeom>
        <a:solidFill>
          <a:srgbClr val="D1D3D6"/>
        </a:solidFill>
        <a:ln w="10795" cap="flat" cmpd="sng" algn="ctr">
          <a:solidFill>
            <a:srgbClr val="143F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960" tIns="413902" rIns="119960" bIns="413902"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Leadership Development &amp; Violence Prevention</a:t>
          </a:r>
        </a:p>
      </dsp:txBody>
      <dsp:txXfrm>
        <a:off x="1545653" y="3456200"/>
        <a:ext cx="6182613" cy="1629533"/>
      </dsp:txXfrm>
    </dsp:sp>
    <dsp:sp modelId="{A2A794D5-888B-544D-A61C-B381D4A9C14D}">
      <dsp:nvSpPr>
        <dsp:cNvPr id="0" name=""/>
        <dsp:cNvSpPr/>
      </dsp:nvSpPr>
      <dsp:spPr>
        <a:xfrm>
          <a:off x="0" y="3456200"/>
          <a:ext cx="1545653" cy="1629533"/>
        </a:xfrm>
        <a:prstGeom prst="rect">
          <a:avLst/>
        </a:prstGeom>
        <a:solidFill>
          <a:schemeClr val="lt1">
            <a:hueOff val="0"/>
            <a:satOff val="0"/>
            <a:lumOff val="0"/>
            <a:alphaOff val="0"/>
          </a:schemeClr>
        </a:solidFill>
        <a:ln w="1079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1791" tIns="160962" rIns="81791" bIns="160962" numCol="1" spcCol="1270" anchor="ctr" anchorCtr="0">
          <a:noAutofit/>
        </a:bodyPr>
        <a:lstStyle/>
        <a:p>
          <a:pPr marL="0" lvl="0" indent="0" algn="ctr" defTabSz="1244600">
            <a:lnSpc>
              <a:spcPct val="90000"/>
            </a:lnSpc>
            <a:spcBef>
              <a:spcPct val="0"/>
            </a:spcBef>
            <a:spcAft>
              <a:spcPct val="35000"/>
            </a:spcAft>
            <a:buNone/>
          </a:pPr>
          <a:r>
            <a:rPr lang="en-US" sz="2800" kern="1200"/>
            <a:t>Room 3</a:t>
          </a:r>
        </a:p>
      </dsp:txBody>
      <dsp:txXfrm>
        <a:off x="0" y="3456200"/>
        <a:ext cx="1545653" cy="16295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D8156-32BF-6A47-9796-F8220394F6FD}">
      <dsp:nvSpPr>
        <dsp:cNvPr id="0" name=""/>
        <dsp:cNvSpPr/>
      </dsp:nvSpPr>
      <dsp:spPr>
        <a:xfrm>
          <a:off x="1458722" y="1575"/>
          <a:ext cx="5834888" cy="1614960"/>
        </a:xfrm>
        <a:prstGeom prst="rect">
          <a:avLst/>
        </a:prstGeom>
        <a:solidFill>
          <a:srgbClr val="D1D3D6"/>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213" tIns="410200" rIns="113213" bIns="410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High School &amp; Post-Secondary Success</a:t>
          </a:r>
        </a:p>
      </dsp:txBody>
      <dsp:txXfrm>
        <a:off x="1458722" y="1575"/>
        <a:ext cx="5834888" cy="1614960"/>
      </dsp:txXfrm>
    </dsp:sp>
    <dsp:sp modelId="{C10AA6DB-0397-8D4B-883C-FBCC9C1C4F5A}">
      <dsp:nvSpPr>
        <dsp:cNvPr id="0" name=""/>
        <dsp:cNvSpPr/>
      </dsp:nvSpPr>
      <dsp:spPr>
        <a:xfrm>
          <a:off x="0" y="1575"/>
          <a:ext cx="1458722" cy="1614960"/>
        </a:xfrm>
        <a:prstGeom prst="rect">
          <a:avLst/>
        </a:prstGeom>
        <a:solidFill>
          <a:srgbClr val="143F5B"/>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191" tIns="159522" rIns="77191" bIns="15952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Room 1</a:t>
          </a:r>
        </a:p>
      </dsp:txBody>
      <dsp:txXfrm>
        <a:off x="0" y="1575"/>
        <a:ext cx="1458722" cy="1614960"/>
      </dsp:txXfrm>
    </dsp:sp>
    <dsp:sp modelId="{63F6628B-33FE-3F4F-A4D3-AF7640BAEF25}">
      <dsp:nvSpPr>
        <dsp:cNvPr id="0" name=""/>
        <dsp:cNvSpPr/>
      </dsp:nvSpPr>
      <dsp:spPr>
        <a:xfrm>
          <a:off x="1458722" y="1713434"/>
          <a:ext cx="5834888" cy="1614960"/>
        </a:xfrm>
        <a:prstGeom prst="rect">
          <a:avLst/>
        </a:prstGeom>
        <a:solidFill>
          <a:srgbClr val="D1D3D6"/>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213" tIns="410200" rIns="113213" bIns="410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Career Access &amp; Employment for Opportunity Youth</a:t>
          </a:r>
        </a:p>
      </dsp:txBody>
      <dsp:txXfrm>
        <a:off x="1458722" y="1713434"/>
        <a:ext cx="5834888" cy="1614960"/>
      </dsp:txXfrm>
    </dsp:sp>
    <dsp:sp modelId="{1B656453-3E96-0E41-8C73-9FC1335E4415}">
      <dsp:nvSpPr>
        <dsp:cNvPr id="0" name=""/>
        <dsp:cNvSpPr/>
      </dsp:nvSpPr>
      <dsp:spPr>
        <a:xfrm>
          <a:off x="0" y="1713434"/>
          <a:ext cx="1458722" cy="1614960"/>
        </a:xfrm>
        <a:prstGeom prst="rect">
          <a:avLst/>
        </a:prstGeom>
        <a:solidFill>
          <a:srgbClr val="143F5B"/>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191" tIns="159522" rIns="77191" bIns="15952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Room 2</a:t>
          </a:r>
        </a:p>
      </dsp:txBody>
      <dsp:txXfrm>
        <a:off x="0" y="1713434"/>
        <a:ext cx="1458722" cy="1614960"/>
      </dsp:txXfrm>
    </dsp:sp>
    <dsp:sp modelId="{84F109DF-98C1-244D-80D8-0D53699AAB1B}">
      <dsp:nvSpPr>
        <dsp:cNvPr id="0" name=""/>
        <dsp:cNvSpPr/>
      </dsp:nvSpPr>
      <dsp:spPr>
        <a:xfrm>
          <a:off x="1458722" y="3425292"/>
          <a:ext cx="5834888" cy="1614960"/>
        </a:xfrm>
        <a:prstGeom prst="rect">
          <a:avLst/>
        </a:prstGeom>
        <a:solidFill>
          <a:srgbClr val="D1D3D6"/>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213" tIns="410200" rIns="113213" bIns="410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Career Access &amp; Employment for Youth in School &amp; Oakland Summer Youth Employment</a:t>
          </a:r>
        </a:p>
      </dsp:txBody>
      <dsp:txXfrm>
        <a:off x="1458722" y="3425292"/>
        <a:ext cx="5834888" cy="1614960"/>
      </dsp:txXfrm>
    </dsp:sp>
    <dsp:sp modelId="{2445CCD0-A5EF-E945-8D5A-DF1DBA7D0FC4}">
      <dsp:nvSpPr>
        <dsp:cNvPr id="0" name=""/>
        <dsp:cNvSpPr/>
      </dsp:nvSpPr>
      <dsp:spPr>
        <a:xfrm>
          <a:off x="0" y="3425292"/>
          <a:ext cx="1458722" cy="1614960"/>
        </a:xfrm>
        <a:prstGeom prst="rect">
          <a:avLst/>
        </a:prstGeom>
        <a:solidFill>
          <a:srgbClr val="143F5B"/>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191" tIns="159522" rIns="77191" bIns="15952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Room 3</a:t>
          </a:r>
        </a:p>
      </dsp:txBody>
      <dsp:txXfrm>
        <a:off x="0" y="3425292"/>
        <a:ext cx="1458722" cy="161496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E8325-147A-BC4F-8D30-2603F4CF78A4}" type="datetimeFigureOut">
              <a:rPr lang="en-US" smtClean="0"/>
              <a:t>2/3/26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0B5E3-ECD5-964C-9D25-E1903BEF6685}" type="slidenum">
              <a:rPr lang="en-US" smtClean="0"/>
              <a:t>‹#›</a:t>
            </a:fld>
            <a:endParaRPr lang="en-US" dirty="0"/>
          </a:p>
        </p:txBody>
      </p:sp>
    </p:spTree>
    <p:extLst>
      <p:ext uri="{BB962C8B-B14F-4D97-AF65-F5344CB8AC3E}">
        <p14:creationId xmlns:p14="http://schemas.microsoft.com/office/powerpoint/2010/main" val="829550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0B5E3-ECD5-964C-9D25-E1903BEF6685}" type="slidenum">
              <a:rPr lang="en-US" smtClean="0"/>
              <a:t>1</a:t>
            </a:fld>
            <a:endParaRPr lang="en-US" dirty="0"/>
          </a:p>
        </p:txBody>
      </p:sp>
    </p:spTree>
    <p:extLst>
      <p:ext uri="{BB962C8B-B14F-4D97-AF65-F5344CB8AC3E}">
        <p14:creationId xmlns:p14="http://schemas.microsoft.com/office/powerpoint/2010/main" val="2689497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0B5E3-ECD5-964C-9D25-E1903BEF6685}" type="slidenum">
              <a:rPr lang="en-US" smtClean="0"/>
              <a:t>12</a:t>
            </a:fld>
            <a:endParaRPr lang="en-US" dirty="0"/>
          </a:p>
        </p:txBody>
      </p:sp>
    </p:spTree>
    <p:extLst>
      <p:ext uri="{BB962C8B-B14F-4D97-AF65-F5344CB8AC3E}">
        <p14:creationId xmlns:p14="http://schemas.microsoft.com/office/powerpoint/2010/main" val="3647607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0B5E3-ECD5-964C-9D25-E1903BEF6685}" type="slidenum">
              <a:rPr lang="en-US" smtClean="0"/>
              <a:t>13</a:t>
            </a:fld>
            <a:endParaRPr lang="en-US" dirty="0"/>
          </a:p>
        </p:txBody>
      </p:sp>
    </p:spTree>
    <p:extLst>
      <p:ext uri="{BB962C8B-B14F-4D97-AF65-F5344CB8AC3E}">
        <p14:creationId xmlns:p14="http://schemas.microsoft.com/office/powerpoint/2010/main" val="3205375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0B5E3-ECD5-964C-9D25-E1903BEF6685}" type="slidenum">
              <a:rPr lang="en-US" smtClean="0"/>
              <a:t>22</a:t>
            </a:fld>
            <a:endParaRPr lang="en-US" dirty="0"/>
          </a:p>
        </p:txBody>
      </p:sp>
    </p:spTree>
    <p:extLst>
      <p:ext uri="{BB962C8B-B14F-4D97-AF65-F5344CB8AC3E}">
        <p14:creationId xmlns:p14="http://schemas.microsoft.com/office/powerpoint/2010/main" val="281592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0B5E3-ECD5-964C-9D25-E1903BEF6685}" type="slidenum">
              <a:rPr lang="en-US" smtClean="0"/>
              <a:t>23</a:t>
            </a:fld>
            <a:endParaRPr lang="en-US" dirty="0"/>
          </a:p>
        </p:txBody>
      </p:sp>
    </p:spTree>
    <p:extLst>
      <p:ext uri="{BB962C8B-B14F-4D97-AF65-F5344CB8AC3E}">
        <p14:creationId xmlns:p14="http://schemas.microsoft.com/office/powerpoint/2010/main" val="492539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CB59D-855B-B0F7-5B07-77DF90434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698A4-3183-AB66-AE52-824DA0A34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FD9F9-CDF7-5A8A-6BB6-A46173835D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1A0BA3-D4DA-77AF-F292-40A8D882F9B3}"/>
              </a:ext>
            </a:extLst>
          </p:cNvPr>
          <p:cNvSpPr>
            <a:spLocks noGrp="1"/>
          </p:cNvSpPr>
          <p:nvPr>
            <p:ph type="sldNum" sz="quarter" idx="5"/>
          </p:nvPr>
        </p:nvSpPr>
        <p:spPr/>
        <p:txBody>
          <a:bodyPr/>
          <a:lstStyle/>
          <a:p>
            <a:fld id="{6040B5E3-ECD5-964C-9D25-E1903BEF6685}" type="slidenum">
              <a:rPr lang="en-US" smtClean="0"/>
              <a:t>24</a:t>
            </a:fld>
            <a:endParaRPr lang="en-US" dirty="0"/>
          </a:p>
        </p:txBody>
      </p:sp>
    </p:spTree>
    <p:extLst>
      <p:ext uri="{BB962C8B-B14F-4D97-AF65-F5344CB8AC3E}">
        <p14:creationId xmlns:p14="http://schemas.microsoft.com/office/powerpoint/2010/main" val="2980318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0B5E3-ECD5-964C-9D25-E1903BEF6685}" type="slidenum">
              <a:rPr lang="en-US" smtClean="0"/>
              <a:t>25</a:t>
            </a:fld>
            <a:endParaRPr lang="en-US" dirty="0"/>
          </a:p>
        </p:txBody>
      </p:sp>
    </p:spTree>
    <p:extLst>
      <p:ext uri="{BB962C8B-B14F-4D97-AF65-F5344CB8AC3E}">
        <p14:creationId xmlns:p14="http://schemas.microsoft.com/office/powerpoint/2010/main" val="1231006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DD52E-2762-B90C-699C-34A92099D7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AFDA4-B0D8-56EA-7151-C6A220AEC8B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C6F4B4D-98FE-6C8D-78BA-8E8C398D7D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1C6A47-5E4D-5556-AA79-E3BB6B2FB15A}"/>
              </a:ext>
            </a:extLst>
          </p:cNvPr>
          <p:cNvSpPr>
            <a:spLocks noGrp="1"/>
          </p:cNvSpPr>
          <p:nvPr>
            <p:ph type="sldNum" sz="quarter" idx="5"/>
          </p:nvPr>
        </p:nvSpPr>
        <p:spPr/>
        <p:txBody>
          <a:bodyPr/>
          <a:lstStyle/>
          <a:p>
            <a:fld id="{6040B5E3-ECD5-964C-9D25-E1903BEF6685}" type="slidenum">
              <a:rPr lang="en-US" smtClean="0"/>
              <a:t>26</a:t>
            </a:fld>
            <a:endParaRPr lang="en-US" dirty="0"/>
          </a:p>
        </p:txBody>
      </p:sp>
    </p:spTree>
    <p:extLst>
      <p:ext uri="{BB962C8B-B14F-4D97-AF65-F5344CB8AC3E}">
        <p14:creationId xmlns:p14="http://schemas.microsoft.com/office/powerpoint/2010/main" val="2166796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0B5E3-ECD5-964C-9D25-E1903BEF6685}" type="slidenum">
              <a:rPr lang="en-US" smtClean="0"/>
              <a:t>28</a:t>
            </a:fld>
            <a:endParaRPr lang="en-US" dirty="0"/>
          </a:p>
        </p:txBody>
      </p:sp>
    </p:spTree>
    <p:extLst>
      <p:ext uri="{BB962C8B-B14F-4D97-AF65-F5344CB8AC3E}">
        <p14:creationId xmlns:p14="http://schemas.microsoft.com/office/powerpoint/2010/main" val="3484152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9E113-9BE4-324A-7F28-01B2DDD97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0B953-E27F-1385-1EDE-C89E2ED1547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060CC57-35D2-0BB9-97CD-0B229036AF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D16FAF-A21C-D4C4-1BBB-80DC74E1CE6A}"/>
              </a:ext>
            </a:extLst>
          </p:cNvPr>
          <p:cNvSpPr>
            <a:spLocks noGrp="1"/>
          </p:cNvSpPr>
          <p:nvPr>
            <p:ph type="sldNum" sz="quarter" idx="5"/>
          </p:nvPr>
        </p:nvSpPr>
        <p:spPr/>
        <p:txBody>
          <a:bodyPr/>
          <a:lstStyle/>
          <a:p>
            <a:fld id="{6040B5E3-ECD5-964C-9D25-E1903BEF6685}" type="slidenum">
              <a:rPr lang="en-US" smtClean="0"/>
              <a:t>29</a:t>
            </a:fld>
            <a:endParaRPr lang="en-US" dirty="0"/>
          </a:p>
        </p:txBody>
      </p:sp>
    </p:spTree>
    <p:extLst>
      <p:ext uri="{BB962C8B-B14F-4D97-AF65-F5344CB8AC3E}">
        <p14:creationId xmlns:p14="http://schemas.microsoft.com/office/powerpoint/2010/main" val="2695283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B05F0-8972-E0C0-F7DF-A7A185AC7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7421A-CBC3-2E67-6C57-787A086AFE9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A613984-E09F-6281-7294-1B2CEE579F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C92E9D-0855-946D-4914-0F5ED6FC8687}"/>
              </a:ext>
            </a:extLst>
          </p:cNvPr>
          <p:cNvSpPr>
            <a:spLocks noGrp="1"/>
          </p:cNvSpPr>
          <p:nvPr>
            <p:ph type="sldNum" sz="quarter" idx="5"/>
          </p:nvPr>
        </p:nvSpPr>
        <p:spPr/>
        <p:txBody>
          <a:bodyPr/>
          <a:lstStyle/>
          <a:p>
            <a:fld id="{6040B5E3-ECD5-964C-9D25-E1903BEF6685}" type="slidenum">
              <a:rPr lang="en-US" smtClean="0"/>
              <a:t>30</a:t>
            </a:fld>
            <a:endParaRPr lang="en-US" dirty="0"/>
          </a:p>
        </p:txBody>
      </p:sp>
    </p:spTree>
    <p:extLst>
      <p:ext uri="{BB962C8B-B14F-4D97-AF65-F5344CB8AC3E}">
        <p14:creationId xmlns:p14="http://schemas.microsoft.com/office/powerpoint/2010/main" val="341137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0B5E3-ECD5-964C-9D25-E1903BEF6685}" type="slidenum">
              <a:rPr lang="en-US" smtClean="0"/>
              <a:t>2</a:t>
            </a:fld>
            <a:endParaRPr lang="en-US" dirty="0"/>
          </a:p>
        </p:txBody>
      </p:sp>
    </p:spTree>
    <p:extLst>
      <p:ext uri="{BB962C8B-B14F-4D97-AF65-F5344CB8AC3E}">
        <p14:creationId xmlns:p14="http://schemas.microsoft.com/office/powerpoint/2010/main" val="3509156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3BB68-7A1A-6929-B127-472A03C50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12D46-9957-FC8A-B4E2-F51C463EB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369B36-574C-4B46-CD43-E5F6BA0BE1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7D600A-2C89-535F-3B94-C04D88F081C0}"/>
              </a:ext>
            </a:extLst>
          </p:cNvPr>
          <p:cNvSpPr>
            <a:spLocks noGrp="1"/>
          </p:cNvSpPr>
          <p:nvPr>
            <p:ph type="sldNum" sz="quarter" idx="5"/>
          </p:nvPr>
        </p:nvSpPr>
        <p:spPr/>
        <p:txBody>
          <a:bodyPr/>
          <a:lstStyle/>
          <a:p>
            <a:fld id="{6040B5E3-ECD5-964C-9D25-E1903BEF6685}" type="slidenum">
              <a:rPr lang="en-US" smtClean="0"/>
              <a:t>36</a:t>
            </a:fld>
            <a:endParaRPr lang="en-US" dirty="0"/>
          </a:p>
        </p:txBody>
      </p:sp>
    </p:spTree>
    <p:extLst>
      <p:ext uri="{BB962C8B-B14F-4D97-AF65-F5344CB8AC3E}">
        <p14:creationId xmlns:p14="http://schemas.microsoft.com/office/powerpoint/2010/main" val="899778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0B5E3-ECD5-964C-9D25-E1903BEF6685}" type="slidenum">
              <a:rPr lang="en-US" smtClean="0"/>
              <a:t>38</a:t>
            </a:fld>
            <a:endParaRPr lang="en-US" dirty="0"/>
          </a:p>
        </p:txBody>
      </p:sp>
    </p:spTree>
    <p:extLst>
      <p:ext uri="{BB962C8B-B14F-4D97-AF65-F5344CB8AC3E}">
        <p14:creationId xmlns:p14="http://schemas.microsoft.com/office/powerpoint/2010/main" val="3386089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A58FD4-FE65-9A42-A646-4675C3BF9595}" type="slidenum">
              <a:rPr lang="en-US" smtClean="0"/>
              <a:t>39</a:t>
            </a:fld>
            <a:endParaRPr lang="en-US" dirty="0"/>
          </a:p>
        </p:txBody>
      </p:sp>
    </p:spTree>
    <p:extLst>
      <p:ext uri="{BB962C8B-B14F-4D97-AF65-F5344CB8AC3E}">
        <p14:creationId xmlns:p14="http://schemas.microsoft.com/office/powerpoint/2010/main" val="79703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A29F1-247E-F44F-B603-064DA2D4A301}" type="slidenum">
              <a:rPr lang="en-US" smtClean="0"/>
              <a:t>3</a:t>
            </a:fld>
            <a:endParaRPr lang="en-US" dirty="0"/>
          </a:p>
        </p:txBody>
      </p:sp>
    </p:spTree>
    <p:extLst>
      <p:ext uri="{BB962C8B-B14F-4D97-AF65-F5344CB8AC3E}">
        <p14:creationId xmlns:p14="http://schemas.microsoft.com/office/powerpoint/2010/main" val="2497012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solidFill>
                  <a:schemeClr val="tx1"/>
                </a:solidFill>
              </a:rPr>
              <a:t>Full-group presentation (all grantees together)</a:t>
            </a:r>
          </a:p>
          <a:p>
            <a:r>
              <a:rPr lang="en-US" dirty="0">
                <a:solidFill>
                  <a:schemeClr val="tx1"/>
                </a:solidFill>
              </a:rPr>
              <a:t>Strategy-specific breakout discussions later in the day</a:t>
            </a:r>
          </a:p>
          <a:p>
            <a:r>
              <a:rPr lang="en-US" dirty="0">
                <a:solidFill>
                  <a:schemeClr val="tx1"/>
                </a:solidFill>
              </a:rPr>
              <a:t>You are not expected to stay on Zoom all day</a:t>
            </a:r>
          </a:p>
          <a:p>
            <a:endParaRPr lang="en-US" dirty="0"/>
          </a:p>
          <a:p>
            <a:endParaRPr lang="en-US" dirty="0"/>
          </a:p>
          <a:p>
            <a:r>
              <a:rPr lang="en-US" dirty="0"/>
              <a:t>Times for the day Danielle</a:t>
            </a:r>
          </a:p>
          <a:p>
            <a:r>
              <a:rPr lang="en-US" dirty="0"/>
              <a:t>Intro Danielle for her part (MC)</a:t>
            </a:r>
          </a:p>
        </p:txBody>
      </p:sp>
      <p:sp>
        <p:nvSpPr>
          <p:cNvPr id="4" name="Slide Number Placeholder 3"/>
          <p:cNvSpPr>
            <a:spLocks noGrp="1"/>
          </p:cNvSpPr>
          <p:nvPr>
            <p:ph type="sldNum" sz="quarter" idx="5"/>
          </p:nvPr>
        </p:nvSpPr>
        <p:spPr/>
        <p:txBody>
          <a:bodyPr/>
          <a:lstStyle/>
          <a:p>
            <a:fld id="{6040B5E3-ECD5-964C-9D25-E1903BEF6685}" type="slidenum">
              <a:rPr lang="en-US" smtClean="0"/>
              <a:t>4</a:t>
            </a:fld>
            <a:endParaRPr lang="en-US" dirty="0"/>
          </a:p>
        </p:txBody>
      </p:sp>
    </p:spTree>
    <p:extLst>
      <p:ext uri="{BB962C8B-B14F-4D97-AF65-F5344CB8AC3E}">
        <p14:creationId xmlns:p14="http://schemas.microsoft.com/office/powerpoint/2010/main" val="283736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Clr>
                <a:srgbClr val="000000"/>
              </a:buClr>
              <a:buFont typeface="Symbol" pitchFamily="2" charset="2"/>
              <a:buNone/>
              <a:tabLst>
                <a:tab pos="4800600" algn="l"/>
              </a:tabLst>
            </a:pPr>
            <a:r>
              <a:rPr lang="en-US" sz="1200" b="1" dirty="0">
                <a:latin typeface="Aptos" panose="020B0004020202020204" pitchFamily="34" charset="0"/>
              </a:rPr>
              <a:t>Descriptive Evaluation @ Program Level: </a:t>
            </a:r>
          </a:p>
          <a:p>
            <a:pPr marL="171450" indent="-171450">
              <a:buClr>
                <a:srgbClr val="000000"/>
              </a:buClr>
              <a:buFont typeface="Arial" panose="020B0604020202020204" pitchFamily="34" charset="0"/>
              <a:buChar char="•"/>
              <a:tabLst>
                <a:tab pos="4800600" algn="l"/>
              </a:tabLst>
            </a:pPr>
            <a:r>
              <a:rPr lang="en-US" sz="1200" dirty="0"/>
              <a:t>Output Data Across Portfolio </a:t>
            </a:r>
            <a:r>
              <a:rPr lang="en-US" sz="1200" i="1" dirty="0"/>
              <a:t>(what we did, who we served)</a:t>
            </a:r>
          </a:p>
          <a:p>
            <a:pPr marL="171450" indent="-171450">
              <a:buClr>
                <a:srgbClr val="000000"/>
              </a:buClr>
              <a:buFont typeface="Arial" panose="020B0604020202020204" pitchFamily="34" charset="0"/>
              <a:buChar char="•"/>
              <a:tabLst>
                <a:tab pos="3429000" algn="l"/>
                <a:tab pos="6172200" algn="l"/>
              </a:tabLst>
            </a:pPr>
            <a:r>
              <a:rPr lang="en-US" sz="1200" dirty="0"/>
              <a:t>Original OFCY Participant Survey</a:t>
            </a:r>
          </a:p>
          <a:p>
            <a:pPr marL="171450" indent="-171450">
              <a:buClr>
                <a:srgbClr val="000000"/>
              </a:buClr>
              <a:buFont typeface="Arial" panose="020B0604020202020204" pitchFamily="34" charset="0"/>
              <a:buChar char="•"/>
              <a:tabLst>
                <a:tab pos="3429000" algn="l"/>
                <a:tab pos="6172200" algn="l"/>
              </a:tabLst>
            </a:pPr>
            <a:r>
              <a:rPr lang="en-US" sz="1200" dirty="0">
                <a:latin typeface="Aptos" panose="020B0004020202020204" pitchFamily="34" charset="0"/>
                <a:ea typeface="Times New Roman" panose="02020603050405020304" pitchFamily="18" charset="0"/>
              </a:rPr>
              <a:t>Program Level Self-Defined Outcomes</a:t>
            </a:r>
          </a:p>
          <a:p>
            <a:pPr marL="514350" indent="-514350">
              <a:buClr>
                <a:srgbClr val="000000"/>
              </a:buClr>
              <a:buFont typeface="Symbol" pitchFamily="2" charset="2"/>
              <a:buChar char=""/>
              <a:tabLst>
                <a:tab pos="3429000" algn="l"/>
                <a:tab pos="6172200" algn="l"/>
              </a:tabLst>
            </a:pPr>
            <a:endParaRPr lang="en-US" sz="1200" b="1" dirty="0">
              <a:latin typeface="Aptos" panose="020B0004020202020204" pitchFamily="34" charset="0"/>
              <a:ea typeface="Times New Roman" panose="02020603050405020304" pitchFamily="18" charset="0"/>
            </a:endParaRPr>
          </a:p>
          <a:p>
            <a:pPr algn="l"/>
            <a:r>
              <a:rPr lang="en-US" sz="1200" b="1" dirty="0">
                <a:latin typeface="Aptos" panose="020B0004020202020204" pitchFamily="34" charset="0"/>
              </a:rPr>
              <a:t>Redevelopment of Evaluation Plan</a:t>
            </a:r>
          </a:p>
          <a:p>
            <a:pPr marL="171450" indent="-171450" algn="l">
              <a:buFont typeface="Arial" panose="020B0604020202020204" pitchFamily="34" charset="0"/>
              <a:buChar char="•"/>
            </a:pPr>
            <a:r>
              <a:rPr lang="en-US" sz="1200" b="0" dirty="0">
                <a:latin typeface="Aptos" panose="020B0004020202020204" pitchFamily="34" charset="0"/>
                <a:ea typeface="Times New Roman" panose="02020603050405020304" pitchFamily="18" charset="0"/>
              </a:rPr>
              <a:t>Ground outcomes in SIP 22-25</a:t>
            </a:r>
          </a:p>
          <a:p>
            <a:pPr marL="171450" indent="-171450" algn="l">
              <a:buFont typeface="Arial" panose="020B0604020202020204" pitchFamily="34" charset="0"/>
              <a:buChar char="•"/>
            </a:pPr>
            <a:r>
              <a:rPr lang="en-US" sz="1200" b="0" dirty="0">
                <a:latin typeface="Aptos" panose="020B0004020202020204" pitchFamily="34" charset="0"/>
                <a:ea typeface="Times New Roman" panose="02020603050405020304" pitchFamily="18" charset="0"/>
              </a:rPr>
              <a:t>Examine what grantees are already reporting in Cityspan</a:t>
            </a:r>
          </a:p>
          <a:p>
            <a:pPr marL="171450" indent="-171450" algn="l">
              <a:buFont typeface="Arial" panose="020B0604020202020204" pitchFamily="34" charset="0"/>
              <a:buChar char="•"/>
            </a:pPr>
            <a:r>
              <a:rPr lang="en-US" sz="1200" b="0" dirty="0">
                <a:latin typeface="Aptos" panose="020B0004020202020204" pitchFamily="34" charset="0"/>
                <a:ea typeface="Times New Roman" panose="02020603050405020304" pitchFamily="18" charset="0"/>
              </a:rPr>
              <a:t>Gather feedback (grantees/POC</a:t>
            </a:r>
          </a:p>
          <a:p>
            <a:pPr marL="171450" indent="-171450" algn="l">
              <a:buFont typeface="Arial" panose="020B0604020202020204" pitchFamily="34" charset="0"/>
              <a:buChar char="•"/>
            </a:pPr>
            <a:r>
              <a:rPr lang="en-US" sz="1200" b="0" dirty="0">
                <a:latin typeface="Aptos" panose="020B0004020202020204" pitchFamily="34" charset="0"/>
                <a:ea typeface="Times New Roman" panose="02020603050405020304" pitchFamily="18" charset="0"/>
              </a:rPr>
              <a:t>Research PYD best practices to inform new outcomes</a:t>
            </a:r>
          </a:p>
          <a:p>
            <a:pPr marL="171450" indent="-171450" algn="l">
              <a:buFont typeface="Arial" panose="020B0604020202020204" pitchFamily="34" charset="0"/>
              <a:buChar char="•"/>
            </a:pPr>
            <a:r>
              <a:rPr lang="en-US" sz="1200" b="0" dirty="0">
                <a:latin typeface="Aptos" panose="020B0004020202020204" pitchFamily="34" charset="0"/>
                <a:ea typeface="Times New Roman" panose="02020603050405020304" pitchFamily="18" charset="0"/>
              </a:rPr>
              <a:t>Proposed New Eval Plan/New outcomes</a:t>
            </a:r>
          </a:p>
          <a:p>
            <a:pPr marL="171450" indent="-171450" algn="l">
              <a:buFont typeface="Arial" panose="020B0604020202020204" pitchFamily="34" charset="0"/>
              <a:buChar char="•"/>
            </a:pPr>
            <a:r>
              <a:rPr lang="en-US" sz="1200" b="0" dirty="0">
                <a:latin typeface="Aptos" panose="020B0004020202020204" pitchFamily="34" charset="0"/>
                <a:ea typeface="Times New Roman" panose="02020603050405020304" pitchFamily="18" charset="0"/>
              </a:rPr>
              <a:t>Gather feedback (grantees/POC)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Development and finalization of OFCY Evaluation Outcomes Plan</a:t>
            </a:r>
            <a:endParaRPr lang="en-US" sz="1200" dirty="0">
              <a:latin typeface="Aptos" panose="020B0004020202020204" pitchFamily="34" charset="0"/>
              <a:ea typeface="Times New Roman" panose="02020603050405020304" pitchFamily="18" charset="0"/>
            </a:endParaRPr>
          </a:p>
          <a:p>
            <a:pPr marL="171450" indent="-171450" algn="l">
              <a:buFont typeface="Arial" panose="020B0604020202020204" pitchFamily="34" charset="0"/>
              <a:buChar char="•"/>
            </a:pPr>
            <a:endParaRPr lang="en-US" sz="1200" b="0" dirty="0">
              <a:latin typeface="Aptos" panose="020B0004020202020204" pitchFamily="34" charset="0"/>
              <a:ea typeface="Times New Roman" panose="02020603050405020304" pitchFamily="18" charset="0"/>
            </a:endParaRPr>
          </a:p>
          <a:p>
            <a:pPr algn="l"/>
            <a:r>
              <a:rPr lang="en-US" sz="1200" b="1" dirty="0">
                <a:latin typeface="Aptos" panose="020B0004020202020204" pitchFamily="34" charset="0"/>
              </a:rPr>
              <a:t>Realignment with City of Oakland RBA 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Goal: Enhance agency reporting to clearly demonstrate the outcomes of the collective OFCY programming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Align outcomes across COO departments in key strategy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Elevate participant voice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Improve collective storytelling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Defining clear and consistent outcome measurements across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algn="l"/>
            <a:r>
              <a:rPr lang="en-US" sz="1200" b="1" dirty="0">
                <a:latin typeface="Aptos" panose="020B0004020202020204" pitchFamily="34" charset="0"/>
              </a:rPr>
              <a:t>Beta Test New Outcomes at Pilot Sites</a:t>
            </a:r>
            <a:endParaRPr lang="en-US" sz="1200" b="1" dirty="0">
              <a:latin typeface="Aptos" panose="020B0004020202020204" pitchFamily="34" charset="0"/>
              <a:ea typeface="Times New Roman" panose="02020603050405020304" pitchFamily="18" charset="0"/>
            </a:endParaRPr>
          </a:p>
          <a:p>
            <a:pPr marL="171450" indent="-171450">
              <a:buClr>
                <a:srgbClr val="000000"/>
              </a:buClr>
              <a:buFont typeface="Arial" panose="020B0604020202020204" pitchFamily="34" charset="0"/>
              <a:buChar char="•"/>
              <a:tabLst>
                <a:tab pos="4800600" algn="l"/>
              </a:tabLst>
            </a:pPr>
            <a:r>
              <a:rPr lang="en-US" sz="1200" dirty="0">
                <a:latin typeface="Aptos" panose="020B0004020202020204" pitchFamily="34" charset="0"/>
              </a:rPr>
              <a:t>Internal test of Evaluation Plan to OFCY  FY24/25 grantee outcomes data</a:t>
            </a:r>
          </a:p>
          <a:p>
            <a:pPr marL="171450" indent="-171450">
              <a:buClr>
                <a:srgbClr val="000000"/>
              </a:buClr>
              <a:buFont typeface="Arial" panose="020B0604020202020204" pitchFamily="34" charset="0"/>
              <a:buChar char="•"/>
              <a:tabLst>
                <a:tab pos="4800600" algn="l"/>
              </a:tabLst>
            </a:pPr>
            <a:r>
              <a:rPr lang="en-US" sz="1200" dirty="0">
                <a:latin typeface="Aptos" panose="020B0004020202020204" pitchFamily="34" charset="0"/>
                <a:ea typeface="Times New Roman" panose="02020603050405020304" pitchFamily="18" charset="0"/>
              </a:rPr>
              <a:t>Integration of </a:t>
            </a:r>
            <a:r>
              <a:rPr lang="en-US" sz="1200" dirty="0">
                <a:latin typeface="Aptos" panose="020B0004020202020204" pitchFamily="34" charset="0"/>
              </a:rPr>
              <a:t>outcomes &amp; measures into OFCY 26/28 RFP</a:t>
            </a:r>
            <a:endParaRPr lang="en-US" sz="1200" dirty="0">
              <a:latin typeface="Aptos" panose="020B0004020202020204" pitchFamily="34"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Beta test OFCY Evaluation Outcomes Plan with select OFCY FY 25/26 pilot sites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ptos" panose="020B0004020202020204" pitchFamily="34" charset="0"/>
                <a:ea typeface="Times New Roman" panose="02020603050405020304" pitchFamily="18" charset="0"/>
              </a:rPr>
              <a:t>Provide training and TA to non-beta test sites to strengthen their current reporting in preparation for full roll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ptos" panose="020B0004020202020204" pitchFamily="34" charset="0"/>
              </a:rPr>
              <a:t>Full Implementation of New Evaluation &amp; Outcomes</a:t>
            </a:r>
            <a:endParaRPr lang="en-US" sz="1200" b="1" dirty="0">
              <a:latin typeface="Aptos" panose="020B00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Full integration and implementation of OFCY Evaluation Outcomes Plan with all new OFCY grantees under new RFP (FY26-28)</a:t>
            </a:r>
          </a:p>
          <a:p>
            <a:pPr algn="ctr"/>
            <a:endParaRPr lang="en-US" sz="1200" b="1" dirty="0">
              <a:latin typeface="Aptos" panose="020B0004020202020204" pitchFamily="34" charset="0"/>
              <a:ea typeface="Times New Roman" panose="02020603050405020304" pitchFamily="18" charset="0"/>
            </a:endParaRPr>
          </a:p>
          <a:p>
            <a:pPr algn="l"/>
            <a:r>
              <a:rPr lang="en-US" sz="1200" b="1" dirty="0">
                <a:latin typeface="Aptos" panose="020B0004020202020204" pitchFamily="34" charset="0"/>
                <a:ea typeface="Times New Roman" panose="02020603050405020304" pitchFamily="18" charset="0"/>
              </a:rPr>
              <a:t>Collective Outcome Evaluation @ Across OFCY Portfolio Level</a:t>
            </a:r>
          </a:p>
          <a:p>
            <a:pPr algn="l"/>
            <a:r>
              <a:rPr lang="en-US" sz="1200" b="0" dirty="0">
                <a:latin typeface="Aptos" panose="020B0004020202020204" pitchFamily="34" charset="0"/>
                <a:ea typeface="Times New Roman" panose="02020603050405020304" pitchFamily="18" charset="0"/>
              </a:rPr>
              <a:t>Complete and report on an evaluation that represents the collective outcome story across the entire OFCY portfolio</a:t>
            </a:r>
          </a:p>
          <a:p>
            <a:pPr algn="l"/>
            <a:r>
              <a:rPr lang="en-US" sz="1200" b="0" dirty="0">
                <a:latin typeface="Aptos" panose="020B0004020202020204" pitchFamily="34" charset="0"/>
                <a:ea typeface="Times New Roman" panose="02020603050405020304" pitchFamily="18" charset="0"/>
              </a:rPr>
              <a:t>Continues to maintain room to share out individual and program level stories</a:t>
            </a:r>
          </a:p>
          <a:p>
            <a:endParaRPr lang="en-US" dirty="0"/>
          </a:p>
        </p:txBody>
      </p:sp>
      <p:sp>
        <p:nvSpPr>
          <p:cNvPr id="4" name="Slide Number Placeholder 3"/>
          <p:cNvSpPr>
            <a:spLocks noGrp="1"/>
          </p:cNvSpPr>
          <p:nvPr>
            <p:ph type="sldNum" sz="quarter" idx="5"/>
          </p:nvPr>
        </p:nvSpPr>
        <p:spPr/>
        <p:txBody>
          <a:bodyPr/>
          <a:lstStyle/>
          <a:p>
            <a:fld id="{8FDA29F1-247E-F44F-B603-064DA2D4A301}" type="slidenum">
              <a:rPr lang="en-US" smtClean="0"/>
              <a:t>7</a:t>
            </a:fld>
            <a:endParaRPr lang="en-US" dirty="0"/>
          </a:p>
        </p:txBody>
      </p:sp>
    </p:spTree>
    <p:extLst>
      <p:ext uri="{BB962C8B-B14F-4D97-AF65-F5344CB8AC3E}">
        <p14:creationId xmlns:p14="http://schemas.microsoft.com/office/powerpoint/2010/main" val="73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68507-76C5-F40E-CD58-658BCE1DA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8B47C-DA2F-A313-78B4-D0108C3DBF2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FE04D1E-DAA9-10D6-A9F6-F1BCB1D3F763}"/>
              </a:ext>
            </a:extLst>
          </p:cNvPr>
          <p:cNvSpPr>
            <a:spLocks noGrp="1"/>
          </p:cNvSpPr>
          <p:nvPr>
            <p:ph type="body" idx="1"/>
          </p:nvPr>
        </p:nvSpPr>
        <p:spPr/>
        <p:txBody>
          <a:bodyPr/>
          <a:lstStyle/>
          <a:p>
            <a:pPr marL="0" indent="0">
              <a:buNone/>
            </a:pPr>
            <a:r>
              <a:rPr lang="en-US" b="1" i="1" dirty="0">
                <a:effectLst/>
                <a:latin typeface="Aptos" panose="020B0004020202020204" pitchFamily="34" charset="0"/>
                <a:ea typeface="Aptos" panose="020B0004020202020204" pitchFamily="34" charset="0"/>
                <a:cs typeface="Cordia New" panose="020B0304020202020204" pitchFamily="34" charset="-34"/>
              </a:rPr>
              <a:t>From</a:t>
            </a:r>
          </a:p>
          <a:p>
            <a:pPr marL="0" indent="0">
              <a:buNone/>
            </a:pPr>
            <a:r>
              <a:rPr lang="en-US" i="1" dirty="0">
                <a:latin typeface="Aptos" panose="020B0004020202020204" pitchFamily="34" charset="0"/>
                <a:ea typeface="Aptos" panose="020B0004020202020204" pitchFamily="34" charset="0"/>
                <a:cs typeface="Cordia New" panose="020B0304020202020204" pitchFamily="34" charset="-34"/>
              </a:rPr>
              <a:t>Individual program-by-program reporting</a:t>
            </a:r>
          </a:p>
          <a:p>
            <a:pPr marL="0" indent="0">
              <a:buNone/>
            </a:pPr>
            <a:r>
              <a:rPr lang="en-US" i="1" dirty="0">
                <a:effectLst/>
                <a:latin typeface="Aptos" panose="020B0004020202020204" pitchFamily="34" charset="0"/>
                <a:ea typeface="Aptos" panose="020B0004020202020204" pitchFamily="34" charset="0"/>
                <a:cs typeface="Cordia New" panose="020B0304020202020204" pitchFamily="34" charset="-34"/>
              </a:rPr>
              <a:t>Narrative</a:t>
            </a:r>
            <a:r>
              <a:rPr lang="en-US" i="1" dirty="0">
                <a:latin typeface="Aptos" panose="020B0004020202020204" pitchFamily="34" charset="0"/>
                <a:ea typeface="Aptos" panose="020B0004020202020204" pitchFamily="34" charset="0"/>
                <a:cs typeface="Cordia New" panose="020B0304020202020204" pitchFamily="34" charset="-34"/>
              </a:rPr>
              <a:t>/qualitative reporting</a:t>
            </a:r>
          </a:p>
          <a:p>
            <a:pPr marL="0" indent="0">
              <a:buNone/>
            </a:pPr>
            <a:r>
              <a:rPr lang="en-US" i="1" dirty="0">
                <a:latin typeface="Aptos" panose="020B0004020202020204" pitchFamily="34" charset="0"/>
                <a:ea typeface="Aptos" panose="020B0004020202020204" pitchFamily="34" charset="0"/>
                <a:cs typeface="Cordia New" panose="020B0304020202020204" pitchFamily="34" charset="-34"/>
              </a:rPr>
              <a:t>Previous efforts landed where they landed</a:t>
            </a:r>
          </a:p>
          <a:p>
            <a:pPr marL="0" indent="0">
              <a:buNone/>
            </a:pPr>
            <a:r>
              <a:rPr lang="en-US" i="1" dirty="0">
                <a:latin typeface="Aptos" panose="020B0004020202020204" pitchFamily="34" charset="0"/>
                <a:ea typeface="Aptos" panose="020B0004020202020204" pitchFamily="34" charset="0"/>
                <a:cs typeface="Cordia New" panose="020B0304020202020204" pitchFamily="34" charset="-34"/>
              </a:rPr>
              <a:t>Build on, lots of great stuff going on</a:t>
            </a:r>
          </a:p>
          <a:p>
            <a:pPr marL="0" indent="0">
              <a:buNone/>
            </a:pPr>
            <a:r>
              <a:rPr lang="en-US" i="1" dirty="0">
                <a:latin typeface="Aptos" panose="020B0004020202020204" pitchFamily="34" charset="0"/>
                <a:ea typeface="Aptos" panose="020B0004020202020204" pitchFamily="34" charset="0"/>
                <a:cs typeface="Cordia New" panose="020B0304020202020204" pitchFamily="34" charset="-34"/>
              </a:rPr>
              <a:t>Evolving - Taking it to the next level</a:t>
            </a:r>
          </a:p>
          <a:p>
            <a:pPr marL="0" indent="0">
              <a:buNone/>
            </a:pPr>
            <a:endParaRPr lang="en-US" i="1" dirty="0">
              <a:latin typeface="Aptos" panose="020B0004020202020204" pitchFamily="34" charset="0"/>
              <a:ea typeface="Aptos" panose="020B0004020202020204" pitchFamily="34" charset="0"/>
              <a:cs typeface="Cordia New" panose="020B0304020202020204" pitchFamily="34" charset="-34"/>
            </a:endParaRPr>
          </a:p>
          <a:p>
            <a:pPr marL="0" indent="0">
              <a:buNone/>
            </a:pPr>
            <a:r>
              <a:rPr lang="en-US" b="1" i="1" dirty="0"/>
              <a:t>To</a:t>
            </a:r>
          </a:p>
          <a:p>
            <a:pPr marL="0" indent="0">
              <a:buNone/>
            </a:pPr>
            <a:r>
              <a:rPr lang="en-US" b="0" i="1" dirty="0"/>
              <a:t>More consistent reporting across programs, strategies, and all of OFCY</a:t>
            </a:r>
          </a:p>
          <a:p>
            <a:pPr marL="0" indent="0">
              <a:buNone/>
            </a:pPr>
            <a:r>
              <a:rPr lang="en-US" b="0" i="1" dirty="0"/>
              <a:t>Learning from what sites have been reporting – use across the full OFCY</a:t>
            </a:r>
          </a:p>
          <a:p>
            <a:pPr marL="0" indent="0">
              <a:buNone/>
            </a:pPr>
            <a:r>
              <a:rPr lang="en-US" b="0" i="1" dirty="0"/>
              <a:t>It’s a process, measured approach, learning as we go, iterative process</a:t>
            </a:r>
          </a:p>
          <a:p>
            <a:pPr marL="0" indent="0">
              <a:buNone/>
            </a:pPr>
            <a:endParaRPr lang="en-US" i="1" dirty="0">
              <a:latin typeface="Aptos" panose="020B0004020202020204" pitchFamily="34" charset="0"/>
              <a:ea typeface="Aptos" panose="020B0004020202020204" pitchFamily="34" charset="0"/>
              <a:cs typeface="Cordia New" panose="020B0304020202020204" pitchFamily="34" charset="-34"/>
            </a:endParaRPr>
          </a:p>
          <a:p>
            <a:pPr marL="0" indent="0">
              <a:buNone/>
            </a:pPr>
            <a:endParaRPr lang="en-US" i="1" dirty="0">
              <a:latin typeface="Aptos" panose="020B0004020202020204" pitchFamily="34" charset="0"/>
              <a:ea typeface="Aptos" panose="020B0004020202020204" pitchFamily="34" charset="0"/>
              <a:cs typeface="Cordia New" panose="020B0304020202020204" pitchFamily="34" charset="-34"/>
            </a:endParaRPr>
          </a:p>
          <a:p>
            <a:pPr marL="0" indent="0">
              <a:buNone/>
            </a:pPr>
            <a:endParaRPr lang="en-US" i="1" dirty="0">
              <a:latin typeface="Aptos" panose="020B0004020202020204" pitchFamily="34" charset="0"/>
              <a:ea typeface="Aptos" panose="020B0004020202020204" pitchFamily="34" charset="0"/>
              <a:cs typeface="Cordia New" panose="020B0304020202020204" pitchFamily="34" charset="-34"/>
            </a:endParaRPr>
          </a:p>
          <a:p>
            <a:pPr marL="742950" marR="0" lvl="1" indent="-285750">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366F1806-64D2-1568-44B9-6E80A3486714}"/>
              </a:ext>
            </a:extLst>
          </p:cNvPr>
          <p:cNvSpPr>
            <a:spLocks noGrp="1"/>
          </p:cNvSpPr>
          <p:nvPr>
            <p:ph type="sldNum" sz="quarter" idx="5"/>
          </p:nvPr>
        </p:nvSpPr>
        <p:spPr/>
        <p:txBody>
          <a:bodyPr/>
          <a:lstStyle/>
          <a:p>
            <a:fld id="{1EF5C952-0E91-924B-A349-D0E818044E4A}" type="slidenum">
              <a:rPr lang="en-US" smtClean="0"/>
              <a:t>8</a:t>
            </a:fld>
            <a:endParaRPr lang="en-US" dirty="0"/>
          </a:p>
        </p:txBody>
      </p:sp>
    </p:spTree>
    <p:extLst>
      <p:ext uri="{BB962C8B-B14F-4D97-AF65-F5344CB8AC3E}">
        <p14:creationId xmlns:p14="http://schemas.microsoft.com/office/powerpoint/2010/main" val="203202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C831E-A9FB-A03C-E799-C1AC725BF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883C9-82B0-4CC1-0757-170A942F379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D602E2C-C74F-7ECE-5176-3A00F035FC1D}"/>
              </a:ext>
            </a:extLst>
          </p:cNvPr>
          <p:cNvSpPr>
            <a:spLocks noGrp="1"/>
          </p:cNvSpPr>
          <p:nvPr>
            <p:ph type="body" idx="1"/>
          </p:nvPr>
        </p:nvSpPr>
        <p:spPr/>
        <p:txBody>
          <a:bodyPr/>
          <a:lstStyle/>
          <a:p>
            <a:pPr marL="0" indent="0">
              <a:buNone/>
            </a:pPr>
            <a:r>
              <a:rPr lang="en-US" b="1" i="1" dirty="0">
                <a:effectLst/>
                <a:latin typeface="Aptos" panose="020B0004020202020204" pitchFamily="34" charset="0"/>
                <a:ea typeface="Aptos" panose="020B0004020202020204" pitchFamily="34" charset="0"/>
                <a:cs typeface="Cordia New" panose="020B0304020202020204" pitchFamily="34" charset="-34"/>
              </a:rPr>
              <a:t>From</a:t>
            </a:r>
          </a:p>
          <a:p>
            <a:pPr marL="0" indent="0">
              <a:buNone/>
            </a:pPr>
            <a:r>
              <a:rPr lang="en-US" i="1" dirty="0">
                <a:latin typeface="Aptos" panose="020B0004020202020204" pitchFamily="34" charset="0"/>
                <a:ea typeface="Aptos" panose="020B0004020202020204" pitchFamily="34" charset="0"/>
                <a:cs typeface="Cordia New" panose="020B0304020202020204" pitchFamily="34" charset="-34"/>
              </a:rPr>
              <a:t>Individual program-by-program reporting</a:t>
            </a:r>
          </a:p>
          <a:p>
            <a:pPr marL="0" indent="0">
              <a:buNone/>
            </a:pPr>
            <a:r>
              <a:rPr lang="en-US" i="1" dirty="0">
                <a:effectLst/>
                <a:latin typeface="Aptos" panose="020B0004020202020204" pitchFamily="34" charset="0"/>
                <a:ea typeface="Aptos" panose="020B0004020202020204" pitchFamily="34" charset="0"/>
                <a:cs typeface="Cordia New" panose="020B0304020202020204" pitchFamily="34" charset="-34"/>
              </a:rPr>
              <a:t>Narrative</a:t>
            </a:r>
            <a:r>
              <a:rPr lang="en-US" i="1" dirty="0">
                <a:latin typeface="Aptos" panose="020B0004020202020204" pitchFamily="34" charset="0"/>
                <a:ea typeface="Aptos" panose="020B0004020202020204" pitchFamily="34" charset="0"/>
                <a:cs typeface="Cordia New" panose="020B0304020202020204" pitchFamily="34" charset="-34"/>
              </a:rPr>
              <a:t>/qualitative reporting</a:t>
            </a:r>
          </a:p>
          <a:p>
            <a:pPr marL="0" indent="0">
              <a:buNone/>
            </a:pPr>
            <a:r>
              <a:rPr lang="en-US" i="1" dirty="0">
                <a:latin typeface="Aptos" panose="020B0004020202020204" pitchFamily="34" charset="0"/>
                <a:ea typeface="Aptos" panose="020B0004020202020204" pitchFamily="34" charset="0"/>
                <a:cs typeface="Cordia New" panose="020B0304020202020204" pitchFamily="34" charset="-34"/>
              </a:rPr>
              <a:t>Previous efforts landed where they landed</a:t>
            </a:r>
          </a:p>
          <a:p>
            <a:pPr marL="0" indent="0">
              <a:buNone/>
            </a:pPr>
            <a:r>
              <a:rPr lang="en-US" i="1" dirty="0">
                <a:latin typeface="Aptos" panose="020B0004020202020204" pitchFamily="34" charset="0"/>
                <a:ea typeface="Aptos" panose="020B0004020202020204" pitchFamily="34" charset="0"/>
                <a:cs typeface="Cordia New" panose="020B0304020202020204" pitchFamily="34" charset="-34"/>
              </a:rPr>
              <a:t>Build on, lots of great stuff going on</a:t>
            </a:r>
          </a:p>
          <a:p>
            <a:pPr marL="0" indent="0">
              <a:buNone/>
            </a:pPr>
            <a:r>
              <a:rPr lang="en-US" i="1" dirty="0">
                <a:latin typeface="Aptos" panose="020B0004020202020204" pitchFamily="34" charset="0"/>
                <a:ea typeface="Aptos" panose="020B0004020202020204" pitchFamily="34" charset="0"/>
                <a:cs typeface="Cordia New" panose="020B0304020202020204" pitchFamily="34" charset="-34"/>
              </a:rPr>
              <a:t>Evolving - Taking it to the next level</a:t>
            </a:r>
          </a:p>
          <a:p>
            <a:pPr marL="0" indent="0">
              <a:buNone/>
            </a:pPr>
            <a:endParaRPr lang="en-US" i="1" dirty="0">
              <a:latin typeface="Aptos" panose="020B0004020202020204" pitchFamily="34" charset="0"/>
              <a:ea typeface="Aptos" panose="020B0004020202020204" pitchFamily="34" charset="0"/>
              <a:cs typeface="Cordia New" panose="020B0304020202020204" pitchFamily="34" charset="-34"/>
            </a:endParaRPr>
          </a:p>
          <a:p>
            <a:pPr marL="0" indent="0">
              <a:buNone/>
            </a:pPr>
            <a:r>
              <a:rPr lang="en-US" b="1" i="1" dirty="0"/>
              <a:t>To</a:t>
            </a:r>
          </a:p>
          <a:p>
            <a:pPr marL="0" indent="0">
              <a:buNone/>
            </a:pPr>
            <a:r>
              <a:rPr lang="en-US" b="0" i="1" dirty="0"/>
              <a:t>More consistent reporting across programs, strategies, and all of OFCY</a:t>
            </a:r>
          </a:p>
          <a:p>
            <a:pPr marL="0" indent="0">
              <a:buNone/>
            </a:pPr>
            <a:r>
              <a:rPr lang="en-US" b="0" i="1" dirty="0"/>
              <a:t>Learning from what sites have been reporting – use across the full OFCY</a:t>
            </a:r>
          </a:p>
          <a:p>
            <a:pPr marL="0" indent="0">
              <a:buNone/>
            </a:pPr>
            <a:r>
              <a:rPr lang="en-US" b="0" i="1" dirty="0"/>
              <a:t>It’s a process, measured approach, learning as we go, iterative process</a:t>
            </a:r>
          </a:p>
          <a:p>
            <a:pPr marL="0" indent="0">
              <a:buNone/>
            </a:pPr>
            <a:endParaRPr lang="en-US" i="1" dirty="0">
              <a:latin typeface="Aptos" panose="020B0004020202020204" pitchFamily="34" charset="0"/>
              <a:ea typeface="Aptos" panose="020B0004020202020204" pitchFamily="34" charset="0"/>
              <a:cs typeface="Cordia New" panose="020B0304020202020204" pitchFamily="34" charset="-34"/>
            </a:endParaRPr>
          </a:p>
          <a:p>
            <a:pPr marL="0" indent="0">
              <a:buNone/>
            </a:pPr>
            <a:endParaRPr lang="en-US" i="1" dirty="0">
              <a:latin typeface="Aptos" panose="020B0004020202020204" pitchFamily="34" charset="0"/>
              <a:ea typeface="Aptos" panose="020B0004020202020204" pitchFamily="34" charset="0"/>
              <a:cs typeface="Cordia New" panose="020B0304020202020204" pitchFamily="34" charset="-34"/>
            </a:endParaRPr>
          </a:p>
          <a:p>
            <a:pPr marL="0" indent="0">
              <a:buNone/>
            </a:pPr>
            <a:endParaRPr lang="en-US" i="1" dirty="0">
              <a:latin typeface="Aptos" panose="020B0004020202020204" pitchFamily="34" charset="0"/>
              <a:ea typeface="Aptos" panose="020B0004020202020204" pitchFamily="34" charset="0"/>
              <a:cs typeface="Cordia New" panose="020B0304020202020204" pitchFamily="34" charset="-34"/>
            </a:endParaRPr>
          </a:p>
          <a:p>
            <a:pPr marL="742950" marR="0" lvl="1" indent="-285750">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902537AC-D497-38B1-FC28-E6125F3BD43D}"/>
              </a:ext>
            </a:extLst>
          </p:cNvPr>
          <p:cNvSpPr>
            <a:spLocks noGrp="1"/>
          </p:cNvSpPr>
          <p:nvPr>
            <p:ph type="sldNum" sz="quarter" idx="5"/>
          </p:nvPr>
        </p:nvSpPr>
        <p:spPr/>
        <p:txBody>
          <a:bodyPr/>
          <a:lstStyle/>
          <a:p>
            <a:fld id="{1EF5C952-0E91-924B-A349-D0E818044E4A}" type="slidenum">
              <a:rPr lang="en-US" smtClean="0"/>
              <a:t>9</a:t>
            </a:fld>
            <a:endParaRPr lang="en-US" dirty="0"/>
          </a:p>
        </p:txBody>
      </p:sp>
    </p:spTree>
    <p:extLst>
      <p:ext uri="{BB962C8B-B14F-4D97-AF65-F5344CB8AC3E}">
        <p14:creationId xmlns:p14="http://schemas.microsoft.com/office/powerpoint/2010/main" val="1227256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All OFCY agencies will report on outcomes in Q3 and Q4</a:t>
            </a:r>
          </a:p>
          <a:p>
            <a:r>
              <a:rPr lang="en-US" dirty="0"/>
              <a:t>While none, of this is mandatory, it is highly encouraged.</a:t>
            </a:r>
          </a:p>
          <a:p>
            <a:r>
              <a:rPr lang="en-US" dirty="0"/>
              <a:t>The work you do now, will help prepare you for the outcome reporting that will happen under the funded agencies under the new RFP. </a:t>
            </a:r>
          </a:p>
          <a:p>
            <a:r>
              <a:rPr lang="en-US" dirty="0"/>
              <a:t>This information will be presented in 4 ways</a:t>
            </a:r>
          </a:p>
          <a:p>
            <a:endParaRPr lang="en-US" dirty="0"/>
          </a:p>
        </p:txBody>
      </p:sp>
      <p:sp>
        <p:nvSpPr>
          <p:cNvPr id="4" name="Slide Number Placeholder 3"/>
          <p:cNvSpPr>
            <a:spLocks noGrp="1"/>
          </p:cNvSpPr>
          <p:nvPr>
            <p:ph type="sldNum" sz="quarter" idx="5"/>
          </p:nvPr>
        </p:nvSpPr>
        <p:spPr/>
        <p:txBody>
          <a:bodyPr/>
          <a:lstStyle/>
          <a:p>
            <a:fld id="{6040B5E3-ECD5-964C-9D25-E1903BEF6685}" type="slidenum">
              <a:rPr lang="en-US" smtClean="0"/>
              <a:t>10</a:t>
            </a:fld>
            <a:endParaRPr lang="en-US" dirty="0"/>
          </a:p>
        </p:txBody>
      </p:sp>
    </p:spTree>
    <p:extLst>
      <p:ext uri="{BB962C8B-B14F-4D97-AF65-F5344CB8AC3E}">
        <p14:creationId xmlns:p14="http://schemas.microsoft.com/office/powerpoint/2010/main" val="2093299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OFCY agencies will report on outcomes in Q3 and Q4</a:t>
            </a:r>
          </a:p>
          <a:p>
            <a:r>
              <a:rPr lang="en-US" dirty="0"/>
              <a:t>While none, of this is mandatory, it is highly encouraged.</a:t>
            </a:r>
          </a:p>
          <a:p>
            <a:r>
              <a:rPr lang="en-US" dirty="0"/>
              <a:t>The work you do now, will help prepare you for the outcome reporting that will happen under the funded agencies under the new RFP. </a:t>
            </a:r>
          </a:p>
          <a:p>
            <a:r>
              <a:rPr lang="en-US" dirty="0"/>
              <a:t>This information will be presented in 4 ways</a:t>
            </a:r>
          </a:p>
          <a:p>
            <a:endParaRPr lang="en-US" dirty="0"/>
          </a:p>
        </p:txBody>
      </p:sp>
      <p:sp>
        <p:nvSpPr>
          <p:cNvPr id="4" name="Slide Number Placeholder 3"/>
          <p:cNvSpPr>
            <a:spLocks noGrp="1"/>
          </p:cNvSpPr>
          <p:nvPr>
            <p:ph type="sldNum" sz="quarter" idx="5"/>
          </p:nvPr>
        </p:nvSpPr>
        <p:spPr/>
        <p:txBody>
          <a:bodyPr/>
          <a:lstStyle/>
          <a:p>
            <a:fld id="{6040B5E3-ECD5-964C-9D25-E1903BEF6685}" type="slidenum">
              <a:rPr lang="en-US" smtClean="0"/>
              <a:t>11</a:t>
            </a:fld>
            <a:endParaRPr lang="en-US" dirty="0"/>
          </a:p>
        </p:txBody>
      </p:sp>
    </p:spTree>
    <p:extLst>
      <p:ext uri="{BB962C8B-B14F-4D97-AF65-F5344CB8AC3E}">
        <p14:creationId xmlns:p14="http://schemas.microsoft.com/office/powerpoint/2010/main" val="351211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a:pPr/>
              <a:t>2/3/26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a:pPr/>
              <a:t>2/3/26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a:pPr/>
              <a:t>2/3/26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a:pPr/>
              <a:t>2/3/26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a:pPr/>
              <a:t>2/3/26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a:pPr/>
              <a:t>2/3/26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a:pPr/>
              <a:t>2/3/26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a:pPr/>
              <a:t>2/3/26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a:pPr/>
              <a:t>2/3/26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a:pPr/>
              <a:t>2/3/26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a:pPr/>
              <a:t>2/3/26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a:pPr/>
              <a:t>2/3/26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B6799ED3-EB54-1B8D-1137-5E0E40E778E0}"/>
              </a:ext>
            </a:extLst>
          </p:cNvPr>
          <p:cNvPicPr/>
          <p:nvPr userDrawn="1"/>
        </p:nvPicPr>
        <p:blipFill>
          <a:blip r:embed="rId13" cstate="print">
            <a:extLst>
              <a:ext uri="{28A0092B-C50C-407E-A947-70E740481C1C}">
                <a14:useLocalDpi xmlns:a14="http://schemas.microsoft.com/office/drawing/2010/main"/>
              </a:ext>
            </a:extLst>
          </a:blip>
          <a:stretch>
            <a:fillRect/>
          </a:stretch>
        </p:blipFill>
        <p:spPr>
          <a:xfrm>
            <a:off x="10876547" y="6099048"/>
            <a:ext cx="1323365" cy="749808"/>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doodle.com/sign-up-sheet/participate/cb476481-c242-4432-b673-e3520ad8c853/selec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A9CA88-93EB-4DC0-A00D-64E6AB7A0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E84C1AD-30A9-4EF6-A8E1-7484242EF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52AB2ED-F657-F90D-553B-6EF684124807}"/>
              </a:ext>
            </a:extLst>
          </p:cNvPr>
          <p:cNvSpPr>
            <a:spLocks noGrp="1"/>
          </p:cNvSpPr>
          <p:nvPr>
            <p:ph type="ctrTitle"/>
          </p:nvPr>
        </p:nvSpPr>
        <p:spPr>
          <a:xfrm>
            <a:off x="770366" y="1348374"/>
            <a:ext cx="6068070" cy="4134943"/>
          </a:xfrm>
        </p:spPr>
        <p:txBody>
          <a:bodyPr>
            <a:normAutofit/>
          </a:bodyPr>
          <a:lstStyle/>
          <a:p>
            <a:r>
              <a:rPr lang="en-US" sz="5400" dirty="0"/>
              <a:t>Strengthening OFCY Outcome Reporting</a:t>
            </a:r>
            <a:br>
              <a:rPr lang="en-US" sz="4100" b="1" dirty="0"/>
            </a:br>
            <a:br>
              <a:rPr lang="en-US" sz="1600" b="1" dirty="0"/>
            </a:br>
            <a:r>
              <a:rPr lang="en-US" sz="2800" i="1" dirty="0"/>
              <a:t>February 6, 2026</a:t>
            </a:r>
            <a:br>
              <a:rPr lang="en-US" sz="3200" dirty="0"/>
            </a:br>
            <a:br>
              <a:rPr lang="en-US" sz="3200" dirty="0"/>
            </a:br>
            <a:r>
              <a:rPr lang="en-US" sz="3200" dirty="0"/>
              <a:t>Presented by: The Bridging Group</a:t>
            </a:r>
            <a:br>
              <a:rPr lang="en-US" sz="4100" dirty="0">
                <a:latin typeface="Montserrat Bold"/>
              </a:rPr>
            </a:br>
            <a:endParaRPr lang="en-US" sz="4100" dirty="0"/>
          </a:p>
        </p:txBody>
      </p:sp>
      <p:pic>
        <p:nvPicPr>
          <p:cNvPr id="7" name="object 3">
            <a:extLst>
              <a:ext uri="{FF2B5EF4-FFF2-40B4-BE49-F238E27FC236}">
                <a16:creationId xmlns:a16="http://schemas.microsoft.com/office/drawing/2014/main" id="{D1ADC910-6E64-A3A2-272A-719C92C8B2C8}"/>
              </a:ext>
            </a:extLst>
          </p:cNvPr>
          <p:cNvPicPr/>
          <p:nvPr/>
        </p:nvPicPr>
        <p:blipFill>
          <a:blip r:embed="rId3" cstate="print"/>
          <a:stretch>
            <a:fillRect/>
          </a:stretch>
        </p:blipFill>
        <p:spPr>
          <a:xfrm>
            <a:off x="7552943" y="2277980"/>
            <a:ext cx="4255007" cy="2275732"/>
          </a:xfrm>
          <a:prstGeom prst="rect">
            <a:avLst/>
          </a:prstGeom>
        </p:spPr>
      </p:pic>
      <p:pic>
        <p:nvPicPr>
          <p:cNvPr id="4" name="Picture 3">
            <a:extLst>
              <a:ext uri="{FF2B5EF4-FFF2-40B4-BE49-F238E27FC236}">
                <a16:creationId xmlns:a16="http://schemas.microsoft.com/office/drawing/2014/main" id="{1500266A-1B46-78E1-090E-E7F8EB8ACBB5}"/>
              </a:ext>
            </a:extLst>
          </p:cNvPr>
          <p:cNvPicPr/>
          <p:nvPr/>
        </p:nvPicPr>
        <p:blipFill>
          <a:blip r:embed="rId4" cstate="print">
            <a:extLst>
              <a:ext uri="{28A0092B-C50C-407E-A947-70E740481C1C}">
                <a14:useLocalDpi xmlns:a14="http://schemas.microsoft.com/office/drawing/2010/main"/>
              </a:ext>
            </a:extLst>
          </a:blip>
          <a:stretch>
            <a:fillRect/>
          </a:stretch>
        </p:blipFill>
        <p:spPr>
          <a:xfrm>
            <a:off x="10876547" y="6099048"/>
            <a:ext cx="1323365" cy="749808"/>
          </a:xfrm>
          <a:prstGeom prst="rect">
            <a:avLst/>
          </a:prstGeom>
        </p:spPr>
      </p:pic>
      <p:sp>
        <p:nvSpPr>
          <p:cNvPr id="16" name="Rectangle 15">
            <a:extLst>
              <a:ext uri="{FF2B5EF4-FFF2-40B4-BE49-F238E27FC236}">
                <a16:creationId xmlns:a16="http://schemas.microsoft.com/office/drawing/2014/main" id="{086E571C-8A2B-4F37-B155-9C5DF0ACA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999003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FC6A78D-AF8A-D42C-C26A-CF56B8E4DDE6}"/>
              </a:ext>
            </a:extLst>
          </p:cNvPr>
          <p:cNvSpPr/>
          <p:nvPr/>
        </p:nvSpPr>
        <p:spPr>
          <a:xfrm>
            <a:off x="439388" y="1162421"/>
            <a:ext cx="5518957" cy="2612417"/>
          </a:xfrm>
          <a:prstGeom prst="roundRect">
            <a:avLst/>
          </a:prstGeom>
          <a:solidFill>
            <a:srgbClr val="7CB043"/>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17146" algn="ctr">
              <a:lnSpc>
                <a:spcPct val="107000"/>
              </a:lnSpc>
              <a:spcAft>
                <a:spcPts val="800"/>
              </a:spcAft>
            </a:pPr>
            <a:r>
              <a:rPr lang="en-US" sz="2000" b="1" dirty="0">
                <a:solidFill>
                  <a:schemeClr val="bg1"/>
                </a:solidFill>
                <a:latin typeface="Montserrat" pitchFamily="2" charset="77"/>
                <a:ea typeface="Times New Roman" panose="02020603050405020304" pitchFamily="18" charset="0"/>
                <a:cs typeface="Trebuchet MS" panose="020B0703020202090204" pitchFamily="34" charset="0"/>
              </a:rPr>
              <a:t>How Much Did We Do?</a:t>
            </a:r>
            <a:endParaRPr lang="en-US" b="1" dirty="0">
              <a:solidFill>
                <a:schemeClr val="bg1"/>
              </a:solidFill>
              <a:latin typeface="Montserrat" pitchFamily="2" charset="77"/>
              <a:ea typeface="Times New Roman" panose="02020603050405020304" pitchFamily="18" charset="0"/>
            </a:endParaRPr>
          </a:p>
          <a:p>
            <a:pPr marL="342917" marR="17146" indent="-342917">
              <a:lnSpc>
                <a:spcPct val="107000"/>
              </a:lnSpc>
              <a:spcAft>
                <a:spcPts val="800"/>
              </a:spcAft>
              <a:buFont typeface="Arial" panose="020B0604020202020204" pitchFamily="34" charset="0"/>
              <a:buChar char="•"/>
              <a:tabLst>
                <a:tab pos="457223" algn="l"/>
              </a:tabLst>
            </a:pPr>
            <a:r>
              <a:rPr lang="en-US" sz="1600" dirty="0">
                <a:solidFill>
                  <a:schemeClr val="bg1"/>
                </a:solidFill>
                <a:latin typeface="Montserrat" pitchFamily="2" charset="77"/>
                <a:ea typeface="Times New Roman" panose="02020603050405020304" pitchFamily="18" charset="0"/>
                <a:cs typeface="Trebuchet MS" panose="020B0703020202090204" pitchFamily="34" charset="0"/>
              </a:rPr>
              <a:t>Number of programs funded</a:t>
            </a:r>
            <a:endParaRPr lang="en-US" dirty="0">
              <a:solidFill>
                <a:schemeClr val="bg1"/>
              </a:solidFill>
              <a:latin typeface="Montserrat" pitchFamily="2" charset="77"/>
              <a:ea typeface="Times New Roman" panose="02020603050405020304" pitchFamily="18" charset="0"/>
              <a:cs typeface="Times New Roman" panose="02020603050405020304" pitchFamily="18" charset="0"/>
            </a:endParaRPr>
          </a:p>
          <a:p>
            <a:pPr marL="342917" marR="17146" indent="-342917">
              <a:lnSpc>
                <a:spcPct val="107000"/>
              </a:lnSpc>
              <a:spcAft>
                <a:spcPts val="800"/>
              </a:spcAft>
              <a:buFont typeface="Arial" panose="020B0604020202020204" pitchFamily="34" charset="0"/>
              <a:buChar char="•"/>
              <a:tabLst>
                <a:tab pos="457223" algn="l"/>
              </a:tabLst>
            </a:pPr>
            <a:r>
              <a:rPr lang="en-US" sz="1600" dirty="0">
                <a:solidFill>
                  <a:schemeClr val="bg1"/>
                </a:solidFill>
                <a:latin typeface="Montserrat" pitchFamily="2" charset="77"/>
                <a:ea typeface="Times New Roman" panose="02020603050405020304" pitchFamily="18" charset="0"/>
                <a:cs typeface="Trebuchet MS" panose="020B0703020202090204" pitchFamily="34" charset="0"/>
              </a:rPr>
              <a:t>Number of people served </a:t>
            </a:r>
            <a:endParaRPr lang="en-US" dirty="0">
              <a:solidFill>
                <a:schemeClr val="bg1"/>
              </a:solidFill>
              <a:latin typeface="Montserrat" pitchFamily="2" charset="77"/>
              <a:ea typeface="Times New Roman" panose="02020603050405020304" pitchFamily="18" charset="0"/>
              <a:cs typeface="Times New Roman" panose="02020603050405020304" pitchFamily="18" charset="0"/>
            </a:endParaRPr>
          </a:p>
          <a:p>
            <a:pPr marL="342917" marR="17146" indent="-342917">
              <a:lnSpc>
                <a:spcPct val="107000"/>
              </a:lnSpc>
              <a:spcAft>
                <a:spcPts val="800"/>
              </a:spcAft>
              <a:buFont typeface="Arial" panose="020B0604020202020204" pitchFamily="34" charset="0"/>
              <a:buChar char="•"/>
              <a:tabLst>
                <a:tab pos="457223" algn="l"/>
              </a:tabLst>
            </a:pPr>
            <a:r>
              <a:rPr lang="en-US" sz="1600" dirty="0">
                <a:solidFill>
                  <a:schemeClr val="bg1"/>
                </a:solidFill>
                <a:latin typeface="Montserrat" pitchFamily="2" charset="77"/>
                <a:ea typeface="Times New Roman" panose="02020603050405020304" pitchFamily="18" charset="0"/>
                <a:cs typeface="Trebuchet MS" panose="020B0703020202090204" pitchFamily="34" charset="0"/>
              </a:rPr>
              <a:t>Number of hours of service</a:t>
            </a:r>
            <a:endParaRPr lang="en-US" dirty="0">
              <a:solidFill>
                <a:schemeClr val="bg1"/>
              </a:solidFill>
              <a:latin typeface="Montserrat" pitchFamily="2" charset="77"/>
              <a:ea typeface="Times New Roman" panose="02020603050405020304" pitchFamily="18" charset="0"/>
              <a:cs typeface="Times New Roman" panose="02020603050405020304" pitchFamily="18" charset="0"/>
            </a:endParaRPr>
          </a:p>
          <a:p>
            <a:pPr marL="342917" marR="17146" indent="-342917">
              <a:lnSpc>
                <a:spcPct val="107000"/>
              </a:lnSpc>
              <a:spcAft>
                <a:spcPts val="800"/>
              </a:spcAft>
              <a:buFont typeface="Arial" panose="020B0604020202020204" pitchFamily="34" charset="0"/>
              <a:buChar char="•"/>
              <a:tabLst>
                <a:tab pos="457223" algn="l"/>
              </a:tabLst>
            </a:pPr>
            <a:r>
              <a:rPr lang="en-US" sz="1600" dirty="0">
                <a:solidFill>
                  <a:schemeClr val="bg1"/>
                </a:solidFill>
                <a:latin typeface="Montserrat" pitchFamily="2" charset="77"/>
                <a:ea typeface="Times New Roman" panose="02020603050405020304" pitchFamily="18" charset="0"/>
                <a:cs typeface="Trebuchet MS" panose="020B0703020202090204" pitchFamily="34" charset="0"/>
              </a:rPr>
              <a:t>Who we served (demographics)</a:t>
            </a:r>
          </a:p>
          <a:p>
            <a:pPr marL="342917" marR="17146" indent="-342917">
              <a:lnSpc>
                <a:spcPct val="107000"/>
              </a:lnSpc>
              <a:spcAft>
                <a:spcPts val="800"/>
              </a:spcAft>
              <a:buFont typeface="Arial" panose="020B0604020202020204" pitchFamily="34" charset="0"/>
              <a:buChar char="•"/>
              <a:tabLst>
                <a:tab pos="457223" algn="l"/>
              </a:tabLst>
            </a:pPr>
            <a:endPar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61D8B0C2-E06C-7971-7202-B392A3D63DC3}"/>
              </a:ext>
            </a:extLst>
          </p:cNvPr>
          <p:cNvSpPr/>
          <p:nvPr/>
        </p:nvSpPr>
        <p:spPr>
          <a:xfrm>
            <a:off x="6094413" y="1162421"/>
            <a:ext cx="5518956" cy="2612417"/>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17146" algn="ctr">
              <a:lnSpc>
                <a:spcPct val="107000"/>
              </a:lnSpc>
              <a:spcAft>
                <a:spcPts val="800"/>
              </a:spcAft>
            </a:pPr>
            <a:r>
              <a:rPr lang="en-US" sz="2000" b="1" dirty="0">
                <a:solidFill>
                  <a:schemeClr val="bg1"/>
                </a:solidFill>
                <a:latin typeface="Montserrat" pitchFamily="2" charset="77"/>
                <a:ea typeface="Times New Roman" panose="02020603050405020304" pitchFamily="18" charset="0"/>
                <a:cs typeface="Trebuchet MS" panose="020B0703020202090204" pitchFamily="34" charset="0"/>
              </a:rPr>
              <a:t>How Well Did We Do It?</a:t>
            </a:r>
            <a:endParaRPr lang="en-US" b="1" dirty="0">
              <a:solidFill>
                <a:schemeClr val="bg1"/>
              </a:solidFill>
              <a:latin typeface="Montserrat" pitchFamily="2" charset="77"/>
              <a:ea typeface="Times New Roman" panose="02020603050405020304" pitchFamily="18" charset="0"/>
            </a:endParaRPr>
          </a:p>
          <a:p>
            <a:pPr marL="342917" marR="18416" indent="-342917">
              <a:buFont typeface="Arial" panose="020B0604020202020204" pitchFamily="34" charset="0"/>
              <a:buChar char="•"/>
              <a:tabLst>
                <a:tab pos="457223" algn="l"/>
              </a:tabLst>
            </a:pPr>
            <a:r>
              <a:rPr lang="en-US" sz="1600" dirty="0">
                <a:solidFill>
                  <a:schemeClr val="bg1"/>
                </a:solidFill>
                <a:latin typeface="Montserrat" pitchFamily="2" charset="77"/>
                <a:ea typeface="Times New Roman" panose="02020603050405020304" pitchFamily="18" charset="0"/>
                <a:cs typeface="Trebuchet MS" panose="020B0703020202090204" pitchFamily="34" charset="0"/>
              </a:rPr>
              <a:t>Actual compared to projected hours of service</a:t>
            </a:r>
            <a:endParaRPr lang="en-US" dirty="0">
              <a:solidFill>
                <a:schemeClr val="bg1"/>
              </a:solidFill>
              <a:latin typeface="Montserrat" pitchFamily="2" charset="77"/>
              <a:ea typeface="Times New Roman" panose="02020603050405020304" pitchFamily="18" charset="0"/>
              <a:cs typeface="Times New Roman" panose="02020603050405020304" pitchFamily="18" charset="0"/>
            </a:endParaRPr>
          </a:p>
          <a:p>
            <a:pPr marL="114306" marR="18416" indent="-171459"/>
            <a:r>
              <a:rPr lang="en-US" sz="1050" dirty="0">
                <a:solidFill>
                  <a:schemeClr val="bg1"/>
                </a:solidFill>
                <a:latin typeface="Montserrat" pitchFamily="2" charset="77"/>
                <a:ea typeface="Times New Roman" panose="02020603050405020304" pitchFamily="18" charset="0"/>
                <a:cs typeface="Trebuchet MS" panose="020B0703020202090204" pitchFamily="34" charset="0"/>
              </a:rPr>
              <a:t> </a:t>
            </a:r>
            <a:endParaRPr lang="en-US" dirty="0">
              <a:solidFill>
                <a:schemeClr val="bg1"/>
              </a:solidFill>
              <a:latin typeface="Montserrat" pitchFamily="2" charset="77"/>
              <a:ea typeface="Times New Roman" panose="02020603050405020304" pitchFamily="18" charset="0"/>
            </a:endParaRPr>
          </a:p>
          <a:p>
            <a:pPr marL="342917" marR="18416" indent="-342917">
              <a:buFont typeface="Arial" panose="020B0604020202020204" pitchFamily="34" charset="0"/>
              <a:buChar char="•"/>
              <a:tabLst>
                <a:tab pos="457223" algn="l"/>
              </a:tabLst>
            </a:pPr>
            <a:r>
              <a:rPr lang="en-US" sz="1600" dirty="0">
                <a:solidFill>
                  <a:schemeClr val="bg1"/>
                </a:solidFill>
                <a:latin typeface="Montserrat" pitchFamily="2" charset="77"/>
                <a:ea typeface="Times New Roman" panose="02020603050405020304" pitchFamily="18" charset="0"/>
                <a:cs typeface="Trebuchet MS" panose="020B0703020202090204" pitchFamily="34" charset="0"/>
              </a:rPr>
              <a:t>Actual compared to project number of people served</a:t>
            </a:r>
            <a:endParaRPr lang="en-US" dirty="0">
              <a:solidFill>
                <a:schemeClr val="bg1"/>
              </a:solidFill>
              <a:latin typeface="Montserrat" pitchFamily="2" charset="77"/>
              <a:ea typeface="Times New Roman" panose="02020603050405020304" pitchFamily="18" charset="0"/>
              <a:cs typeface="Times New Roman" panose="02020603050405020304" pitchFamily="18" charset="0"/>
            </a:endParaRPr>
          </a:p>
          <a:p>
            <a:pPr marL="457223"/>
            <a:r>
              <a:rPr lang="en-US" sz="1050" dirty="0">
                <a:solidFill>
                  <a:schemeClr val="bg1"/>
                </a:solidFill>
                <a:latin typeface="Montserrat" pitchFamily="2" charset="77"/>
                <a:ea typeface="Times New Roman" panose="02020603050405020304" pitchFamily="18" charset="0"/>
                <a:cs typeface="Trebuchet MS" panose="020B0703020202090204" pitchFamily="34" charset="0"/>
              </a:rPr>
              <a:t> </a:t>
            </a:r>
            <a:endParaRPr lang="en-US" dirty="0">
              <a:solidFill>
                <a:schemeClr val="bg1"/>
              </a:solidFill>
              <a:latin typeface="Montserrat" pitchFamily="2" charset="77"/>
              <a:ea typeface="Times New Roman" panose="02020603050405020304" pitchFamily="18" charset="0"/>
            </a:endParaRPr>
          </a:p>
          <a:p>
            <a:pPr marL="342917" marR="18416" indent="-342917">
              <a:buFont typeface="Arial" panose="020B0604020202020204" pitchFamily="34" charset="0"/>
              <a:buChar char="•"/>
              <a:tabLst>
                <a:tab pos="457223" algn="l"/>
              </a:tabLst>
            </a:pPr>
            <a:r>
              <a:rPr lang="en-US" sz="1600" dirty="0">
                <a:solidFill>
                  <a:schemeClr val="bg1"/>
                </a:solidFill>
                <a:latin typeface="Montserrat" pitchFamily="2" charset="77"/>
                <a:ea typeface="Times New Roman" panose="02020603050405020304" pitchFamily="18" charset="0"/>
                <a:cs typeface="Trebuchet MS" panose="020B0703020202090204" pitchFamily="34" charset="0"/>
              </a:rPr>
              <a:t>Equity assessment </a:t>
            </a:r>
            <a:r>
              <a:rPr lang="en-US" sz="1400" dirty="0">
                <a:solidFill>
                  <a:schemeClr val="bg1"/>
                </a:solidFill>
                <a:latin typeface="Montserrat" pitchFamily="2" charset="77"/>
                <a:ea typeface="Times New Roman" panose="02020603050405020304" pitchFamily="18" charset="0"/>
                <a:cs typeface="Trebuchet MS" panose="020B0703020202090204" pitchFamily="34" charset="0"/>
              </a:rPr>
              <a:t>(do people served represent communities with most disparities?)</a:t>
            </a:r>
            <a:endParaRPr lang="en-US" dirty="0">
              <a:solidFill>
                <a:schemeClr val="bg1"/>
              </a:solidFill>
              <a:latin typeface="Montserrat" pitchFamily="2" charset="77"/>
              <a:ea typeface="Times New Roman" panose="02020603050405020304" pitchFamily="18" charset="0"/>
              <a:cs typeface="Times New Roman" panose="02020603050405020304" pitchFamily="18" charset="0"/>
            </a:endParaRPr>
          </a:p>
          <a:p>
            <a:pPr marL="457223"/>
            <a:r>
              <a:rPr lang="en-US" sz="1050" dirty="0">
                <a:solidFill>
                  <a:schemeClr val="bg1"/>
                </a:solidFill>
                <a:latin typeface="Montserrat" pitchFamily="2" charset="77"/>
                <a:ea typeface="Times New Roman" panose="02020603050405020304" pitchFamily="18" charset="0"/>
                <a:cs typeface="Trebuchet MS" panose="020B0703020202090204" pitchFamily="34" charset="0"/>
              </a:rPr>
              <a:t> </a:t>
            </a:r>
          </a:p>
          <a:p>
            <a:pPr marL="342917" marR="18416" indent="-342917">
              <a:buFont typeface="Arial" panose="020B0604020202020204" pitchFamily="34" charset="0"/>
              <a:buChar char="•"/>
              <a:tabLst>
                <a:tab pos="457223" algn="l"/>
              </a:tabLst>
            </a:pPr>
            <a:r>
              <a:rPr lang="en-US" sz="1600" dirty="0">
                <a:solidFill>
                  <a:schemeClr val="bg1"/>
                </a:solidFill>
                <a:latin typeface="Montserrat" pitchFamily="2" charset="77"/>
                <a:ea typeface="Times New Roman" panose="02020603050405020304" pitchFamily="18" charset="0"/>
                <a:cs typeface="Trebuchet MS" panose="020B0703020202090204" pitchFamily="34" charset="0"/>
              </a:rPr>
              <a:t>Participant satisfaction</a:t>
            </a:r>
            <a:endParaRPr lang="en-US" dirty="0">
              <a:solidFill>
                <a:schemeClr val="bg1"/>
              </a:solidFill>
              <a:latin typeface="Montserrat" pitchFamily="2" charset="77"/>
              <a:ea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B27E28AF-C4E8-7A7B-0467-7DEDD0877946}"/>
              </a:ext>
            </a:extLst>
          </p:cNvPr>
          <p:cNvSpPr/>
          <p:nvPr/>
        </p:nvSpPr>
        <p:spPr>
          <a:xfrm>
            <a:off x="439388" y="3978388"/>
            <a:ext cx="11173982" cy="2295413"/>
          </a:xfrm>
          <a:prstGeom prst="roundRect">
            <a:avLst/>
          </a:prstGeom>
          <a:solidFill>
            <a:srgbClr val="90228F"/>
          </a:solidFill>
          <a:ln>
            <a:solidFill>
              <a:srgbClr val="4D206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17146" algn="ctr">
              <a:lnSpc>
                <a:spcPct val="107000"/>
              </a:lnSpc>
              <a:spcAft>
                <a:spcPts val="800"/>
              </a:spcAft>
            </a:pPr>
            <a:r>
              <a:rPr lang="en-US" sz="2000" b="1" dirty="0">
                <a:latin typeface="Montserrat" pitchFamily="2" charset="77"/>
                <a:ea typeface="Times New Roman" panose="02020603050405020304" pitchFamily="18" charset="0"/>
                <a:cs typeface="Trebuchet MS" panose="020B0703020202090204" pitchFamily="34" charset="0"/>
              </a:rPr>
              <a:t>Is Anyone Better Off?</a:t>
            </a:r>
            <a:endParaRPr lang="en-US" b="1" dirty="0">
              <a:latin typeface="Montserrat" pitchFamily="2" charset="77"/>
              <a:ea typeface="Times New Roman" panose="02020603050405020304" pitchFamily="18" charset="0"/>
            </a:endParaRPr>
          </a:p>
          <a:p>
            <a:pPr marL="342917" indent="-342917">
              <a:buFont typeface="Symbol" pitchFamily="2" charset="2"/>
              <a:buChar char=""/>
            </a:pPr>
            <a:r>
              <a:rPr lang="en-US" sz="1600" dirty="0">
                <a:latin typeface="Montserrat" pitchFamily="2" charset="77"/>
                <a:ea typeface="Times New Roman" panose="02020603050405020304" pitchFamily="18" charset="0"/>
              </a:rPr>
              <a:t>What quantity or quality of change for the better did we produce</a:t>
            </a:r>
            <a:r>
              <a:rPr lang="en-US" dirty="0">
                <a:latin typeface="Montserrat" pitchFamily="2" charset="77"/>
                <a:ea typeface="Times New Roman" panose="02020603050405020304" pitchFamily="18" charset="0"/>
              </a:rPr>
              <a:t>? </a:t>
            </a:r>
            <a:r>
              <a:rPr lang="en-US" sz="1400" dirty="0">
                <a:latin typeface="Montserrat" pitchFamily="2" charset="77"/>
                <a:ea typeface="Times New Roman" panose="02020603050405020304" pitchFamily="18" charset="0"/>
              </a:rPr>
              <a:t>(number or percent of people with improvement in skills, attitudes, behaviors, or circumstances)</a:t>
            </a:r>
            <a:endParaRPr lang="en-US" sz="2000" dirty="0">
              <a:latin typeface="Montserrat" pitchFamily="2" charset="77"/>
              <a:ea typeface="Times New Roman" panose="02020603050405020304" pitchFamily="18" charset="0"/>
            </a:endParaRPr>
          </a:p>
          <a:p>
            <a:pPr marL="171459"/>
            <a:r>
              <a:rPr lang="en-US" sz="800" dirty="0">
                <a:latin typeface="Montserrat" pitchFamily="2" charset="77"/>
                <a:ea typeface="Times New Roman" panose="02020603050405020304" pitchFamily="18" charset="0"/>
              </a:rPr>
              <a:t> </a:t>
            </a:r>
          </a:p>
          <a:p>
            <a:pPr marL="342917" indent="-342917">
              <a:buFont typeface="Symbol" pitchFamily="2" charset="2"/>
              <a:buChar char=""/>
            </a:pPr>
            <a:r>
              <a:rPr lang="en-US" sz="1600" dirty="0">
                <a:latin typeface="Montserrat" pitchFamily="2" charset="77"/>
                <a:ea typeface="Times New Roman" panose="02020603050405020304" pitchFamily="18" charset="0"/>
              </a:rPr>
              <a:t>Participants across OCFY report, display, or demonstrate improvements, such as:</a:t>
            </a:r>
          </a:p>
          <a:p>
            <a:pPr marL="342917" indent="-342917">
              <a:buFont typeface="Symbol" pitchFamily="2" charset="2"/>
              <a:buChar char=""/>
            </a:pPr>
            <a:endParaRPr lang="en-US" sz="600" dirty="0">
              <a:latin typeface="Montserrat" pitchFamily="2" charset="77"/>
              <a:ea typeface="Times New Roman" panose="02020603050405020304" pitchFamily="18" charset="0"/>
            </a:endParaRPr>
          </a:p>
          <a:p>
            <a:pPr marL="800140" lvl="1" indent="-342917">
              <a:buFont typeface="Arial" panose="020B0604020202020204" pitchFamily="34" charset="0"/>
              <a:buChar char="•"/>
              <a:tabLst>
                <a:tab pos="457223" algn="l"/>
              </a:tabLst>
            </a:pPr>
            <a:r>
              <a:rPr lang="en-US" sz="1600" dirty="0">
                <a:latin typeface="Montserrat" pitchFamily="2" charset="77"/>
                <a:ea typeface="Times New Roman" panose="02020603050405020304" pitchFamily="18" charset="0"/>
                <a:cs typeface="Times New Roman" panose="02020603050405020304" pitchFamily="18" charset="0"/>
              </a:rPr>
              <a:t>Percent (%) of youth participants reporting increased school readiness</a:t>
            </a:r>
            <a:endParaRPr lang="en-US" dirty="0">
              <a:latin typeface="Montserrat" pitchFamily="2" charset="77"/>
              <a:ea typeface="Times New Roman" panose="02020603050405020304" pitchFamily="18" charset="0"/>
              <a:cs typeface="Times New Roman" panose="02020603050405020304" pitchFamily="18" charset="0"/>
            </a:endParaRPr>
          </a:p>
          <a:p>
            <a:pPr marL="800140" lvl="1" indent="-342917">
              <a:buFont typeface="Arial" panose="020B0604020202020204" pitchFamily="34" charset="0"/>
              <a:buChar char="•"/>
              <a:tabLst>
                <a:tab pos="457223" algn="l"/>
              </a:tabLst>
            </a:pPr>
            <a:r>
              <a:rPr lang="en-US" sz="1600" dirty="0">
                <a:latin typeface="Montserrat" pitchFamily="2" charset="77"/>
                <a:ea typeface="Times New Roman" panose="02020603050405020304" pitchFamily="18" charset="0"/>
                <a:cs typeface="Times New Roman" panose="02020603050405020304" pitchFamily="18" charset="0"/>
              </a:rPr>
              <a:t>Percent (%) of parents who report increased parenting skills</a:t>
            </a:r>
          </a:p>
          <a:p>
            <a:pPr marL="800140" lvl="1" indent="-342917">
              <a:buFont typeface="Arial" panose="020B0604020202020204" pitchFamily="34" charset="0"/>
              <a:buChar char="•"/>
              <a:tabLst>
                <a:tab pos="457223" algn="l"/>
              </a:tabLst>
            </a:pPr>
            <a:r>
              <a:rPr lang="en-US" sz="1600" dirty="0">
                <a:latin typeface="Montserrat" pitchFamily="2" charset="77"/>
                <a:ea typeface="Times New Roman" panose="02020603050405020304" pitchFamily="18" charset="0"/>
                <a:cs typeface="Times New Roman" panose="02020603050405020304" pitchFamily="18" charset="0"/>
              </a:rPr>
              <a:t>Number (#) of youth participants who gained paid internship or employment</a:t>
            </a:r>
            <a:endParaRPr lang="en-US" dirty="0">
              <a:latin typeface="Montserrat" pitchFamily="2" charset="77"/>
              <a:ea typeface="Times New Roman" panose="02020603050405020304" pitchFamily="18" charset="0"/>
              <a:cs typeface="Times New Roman" panose="02020603050405020304" pitchFamily="18" charset="0"/>
            </a:endParaRPr>
          </a:p>
          <a:p>
            <a:pPr marL="171459" marR="17146">
              <a:lnSpc>
                <a:spcPct val="107000"/>
              </a:lnSpc>
              <a:spcAft>
                <a:spcPts val="800"/>
              </a:spcAft>
            </a:pPr>
            <a:r>
              <a:rPr lang="en-US" sz="1100" dirty="0">
                <a:latin typeface="Aptos" panose="020B0004020202020204" pitchFamily="34" charset="0"/>
                <a:ea typeface="Times New Roman" panose="02020603050405020304" pitchFamily="18" charset="0"/>
                <a:cs typeface="Trebuchet MS" panose="020B0703020202090204" pitchFamily="34" charset="0"/>
              </a:rPr>
              <a:t> </a:t>
            </a:r>
            <a:endParaRPr lang="en-US" sz="1200" dirty="0">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a16="http://schemas.microsoft.com/office/drawing/2014/main" id="{06887AB2-45BD-51EB-FAB4-A02ACECFB21E}"/>
              </a:ext>
            </a:extLst>
          </p:cNvPr>
          <p:cNvSpPr txBox="1">
            <a:spLocks/>
          </p:cNvSpPr>
          <p:nvPr/>
        </p:nvSpPr>
        <p:spPr>
          <a:xfrm>
            <a:off x="254001" y="228600"/>
            <a:ext cx="11937999" cy="1097280"/>
          </a:xfrm>
          <a:prstGeom prst="rect">
            <a:avLst/>
          </a:prstGeom>
        </p:spPr>
        <p:txBody>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3600" b="0" dirty="0">
                <a:solidFill>
                  <a:srgbClr val="00505E"/>
                </a:solidFill>
                <a:latin typeface="Montserrat" pitchFamily="2" charset="77"/>
              </a:rPr>
              <a:t>OFCY Results-Based Accountability Framework </a:t>
            </a:r>
          </a:p>
        </p:txBody>
      </p:sp>
      <p:sp>
        <p:nvSpPr>
          <p:cNvPr id="7" name="Slide Number Placeholder 6">
            <a:extLst>
              <a:ext uri="{FF2B5EF4-FFF2-40B4-BE49-F238E27FC236}">
                <a16:creationId xmlns:a16="http://schemas.microsoft.com/office/drawing/2014/main" id="{049D2ED1-C3EC-18FB-E008-F4A10CB73CD0}"/>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
        <p:nvSpPr>
          <p:cNvPr id="2" name="6-Point Star 1">
            <a:extLst>
              <a:ext uri="{FF2B5EF4-FFF2-40B4-BE49-F238E27FC236}">
                <a16:creationId xmlns:a16="http://schemas.microsoft.com/office/drawing/2014/main" id="{FB3A23D8-B007-F9D2-4815-A77A4C4C3171}"/>
              </a:ext>
            </a:extLst>
          </p:cNvPr>
          <p:cNvSpPr/>
          <p:nvPr/>
        </p:nvSpPr>
        <p:spPr>
          <a:xfrm rot="21057580">
            <a:off x="3603111" y="3534440"/>
            <a:ext cx="862871" cy="887896"/>
          </a:xfrm>
          <a:prstGeom prst="star6">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98981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2" name="Rectangle 1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Freeform: Shape 1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58EFA82-B1E4-EF28-1571-DBA10F8E5FF7}"/>
              </a:ext>
            </a:extLst>
          </p:cNvPr>
          <p:cNvSpPr>
            <a:spLocks noGrp="1"/>
          </p:cNvSpPr>
          <p:nvPr>
            <p:ph type="title"/>
          </p:nvPr>
        </p:nvSpPr>
        <p:spPr>
          <a:xfrm>
            <a:off x="751562" y="1298448"/>
            <a:ext cx="7374731" cy="4025114"/>
          </a:xfrm>
        </p:spPr>
        <p:txBody>
          <a:bodyPr vert="horz" lIns="91440" tIns="45720" rIns="91440" bIns="45720" rtlCol="0" anchor="b">
            <a:normAutofit/>
          </a:bodyPr>
          <a:lstStyle/>
          <a:p>
            <a:pPr algn="r"/>
            <a:r>
              <a:rPr lang="en-US" i="1" dirty="0">
                <a:solidFill>
                  <a:srgbClr val="133F5B"/>
                </a:solidFill>
              </a:rPr>
              <a:t>Now more than ever, </a:t>
            </a:r>
            <a:br>
              <a:rPr lang="en-US" i="1" dirty="0">
                <a:solidFill>
                  <a:srgbClr val="133F5B"/>
                </a:solidFill>
              </a:rPr>
            </a:br>
            <a:r>
              <a:rPr lang="en-US" i="1" dirty="0">
                <a:solidFill>
                  <a:srgbClr val="133F5B"/>
                </a:solidFill>
              </a:rPr>
              <a:t>we need to demonstrate </a:t>
            </a:r>
            <a:br>
              <a:rPr lang="en-US" i="1" dirty="0">
                <a:solidFill>
                  <a:srgbClr val="133F5B"/>
                </a:solidFill>
              </a:rPr>
            </a:br>
            <a:r>
              <a:rPr lang="en-US" i="1" dirty="0">
                <a:solidFill>
                  <a:srgbClr val="133F5B"/>
                </a:solidFill>
              </a:rPr>
              <a:t>the collective impact </a:t>
            </a:r>
            <a:br>
              <a:rPr lang="en-US" i="1" dirty="0">
                <a:solidFill>
                  <a:srgbClr val="133F5B"/>
                </a:solidFill>
              </a:rPr>
            </a:br>
            <a:r>
              <a:rPr lang="en-US" i="1" dirty="0">
                <a:solidFill>
                  <a:srgbClr val="133F5B"/>
                </a:solidFill>
              </a:rPr>
              <a:t>across all of OFCY.</a:t>
            </a:r>
          </a:p>
        </p:txBody>
      </p:sp>
    </p:spTree>
    <p:extLst>
      <p:ext uri="{BB962C8B-B14F-4D97-AF65-F5344CB8AC3E}">
        <p14:creationId xmlns:p14="http://schemas.microsoft.com/office/powerpoint/2010/main" val="18756030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3" name="Rectangle 12">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agnifying glass and question mark">
            <a:extLst>
              <a:ext uri="{FF2B5EF4-FFF2-40B4-BE49-F238E27FC236}">
                <a16:creationId xmlns:a16="http://schemas.microsoft.com/office/drawing/2014/main" id="{F6166B3F-488E-CF58-CEB6-73FC83962683}"/>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20" y="-1"/>
            <a:ext cx="12188932" cy="6858000"/>
          </a:xfrm>
          <a:prstGeom prst="rect">
            <a:avLst/>
          </a:prstGeom>
        </p:spPr>
      </p:pic>
      <p:sp>
        <p:nvSpPr>
          <p:cNvPr id="15" name="Rectangle 14">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2882A79-5C37-C26A-1FE5-ACC0E01C8237}"/>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000" spc="-100" dirty="0"/>
              <a:t>What is an outcome?</a:t>
            </a:r>
          </a:p>
        </p:txBody>
      </p:sp>
      <p:sp>
        <p:nvSpPr>
          <p:cNvPr id="17" name="Rectangle 16">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308359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60E73DD-E8E6-C413-EBAA-2CD832E7FFCE}"/>
              </a:ext>
            </a:extLst>
          </p:cNvPr>
          <p:cNvSpPr>
            <a:spLocks noGrp="1"/>
          </p:cNvSpPr>
          <p:nvPr>
            <p:ph type="title"/>
          </p:nvPr>
        </p:nvSpPr>
        <p:spPr>
          <a:xfrm>
            <a:off x="554477" y="4599160"/>
            <a:ext cx="11079804" cy="1358020"/>
          </a:xfrm>
        </p:spPr>
        <p:txBody>
          <a:bodyPr anchor="ctr">
            <a:normAutofit/>
          </a:bodyPr>
          <a:lstStyle/>
          <a:p>
            <a:pPr algn="ctr"/>
            <a:r>
              <a:rPr lang="en-US" sz="4400" dirty="0">
                <a:solidFill>
                  <a:schemeClr val="bg1"/>
                </a:solidFill>
              </a:rPr>
              <a:t>What is an outcome?</a:t>
            </a:r>
          </a:p>
        </p:txBody>
      </p:sp>
      <p:graphicFrame>
        <p:nvGraphicFramePr>
          <p:cNvPr id="5" name="Content Placeholder 2">
            <a:extLst>
              <a:ext uri="{FF2B5EF4-FFF2-40B4-BE49-F238E27FC236}">
                <a16:creationId xmlns:a16="http://schemas.microsoft.com/office/drawing/2014/main" id="{60764175-196A-AE06-B002-D92DEA6B5A18}"/>
              </a:ext>
            </a:extLst>
          </p:cNvPr>
          <p:cNvGraphicFramePr>
            <a:graphicFrameLocks noGrp="1"/>
          </p:cNvGraphicFramePr>
          <p:nvPr>
            <p:ph idx="1"/>
            <p:extLst>
              <p:ext uri="{D42A27DB-BD31-4B8C-83A1-F6EECF244321}">
                <p14:modId xmlns:p14="http://schemas.microsoft.com/office/powerpoint/2010/main" val="1012632382"/>
              </p:ext>
            </p:extLst>
          </p:nvPr>
        </p:nvGraphicFramePr>
        <p:xfrm>
          <a:off x="960120" y="640080"/>
          <a:ext cx="10271760" cy="320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8192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203A2-2A3B-6E19-CB15-FAD22720833E}"/>
              </a:ext>
            </a:extLst>
          </p:cNvPr>
          <p:cNvSpPr>
            <a:spLocks noGrp="1"/>
          </p:cNvSpPr>
          <p:nvPr>
            <p:ph type="title"/>
          </p:nvPr>
        </p:nvSpPr>
        <p:spPr>
          <a:xfrm>
            <a:off x="252919" y="1123837"/>
            <a:ext cx="2947482" cy="4601183"/>
          </a:xfrm>
        </p:spPr>
        <p:txBody>
          <a:bodyPr>
            <a:normAutofit/>
          </a:bodyPr>
          <a:lstStyle/>
          <a:p>
            <a:r>
              <a:rPr lang="en-US" dirty="0"/>
              <a:t>What is </a:t>
            </a:r>
            <a:r>
              <a:rPr lang="en-US" i="1" dirty="0"/>
              <a:t>not</a:t>
            </a:r>
            <a:r>
              <a:rPr lang="en-US" dirty="0"/>
              <a:t> an outcome</a:t>
            </a:r>
          </a:p>
        </p:txBody>
      </p:sp>
      <p:graphicFrame>
        <p:nvGraphicFramePr>
          <p:cNvPr id="5" name="Content Placeholder 2">
            <a:extLst>
              <a:ext uri="{FF2B5EF4-FFF2-40B4-BE49-F238E27FC236}">
                <a16:creationId xmlns:a16="http://schemas.microsoft.com/office/drawing/2014/main" id="{9B151AE2-E2E3-9DA2-FB22-5C959D6A468B}"/>
              </a:ext>
            </a:extLst>
          </p:cNvPr>
          <p:cNvGraphicFramePr>
            <a:graphicFrameLocks noGrp="1"/>
          </p:cNvGraphicFramePr>
          <p:nvPr>
            <p:ph idx="1"/>
            <p:extLst>
              <p:ext uri="{D42A27DB-BD31-4B8C-83A1-F6EECF244321}">
                <p14:modId xmlns:p14="http://schemas.microsoft.com/office/powerpoint/2010/main" val="389400633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35439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7" name="Rectangle 36">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39" name="Rectangle 38">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Close-up of wrapped package">
            <a:extLst>
              <a:ext uri="{FF2B5EF4-FFF2-40B4-BE49-F238E27FC236}">
                <a16:creationId xmlns:a16="http://schemas.microsoft.com/office/drawing/2014/main" id="{11755553-82B6-8A28-C675-7792AA1CA4A1}"/>
              </a:ext>
            </a:extLst>
          </p:cNvPr>
          <p:cNvPicPr>
            <a:picLocks noChangeAspect="1"/>
          </p:cNvPicPr>
          <p:nvPr/>
        </p:nvPicPr>
        <p:blipFill>
          <a:blip r:embed="rId2">
            <a:alphaModFix amt="35000"/>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D6F9F2E-BDB9-5E53-8C1A-B568389B0654}"/>
              </a:ext>
            </a:extLst>
          </p:cNvPr>
          <p:cNvSpPr>
            <a:spLocks noGrp="1"/>
          </p:cNvSpPr>
          <p:nvPr>
            <p:ph type="title"/>
          </p:nvPr>
        </p:nvSpPr>
        <p:spPr>
          <a:xfrm>
            <a:off x="927100" y="1285293"/>
            <a:ext cx="7315200" cy="3255264"/>
          </a:xfrm>
        </p:spPr>
        <p:txBody>
          <a:bodyPr vert="horz" lIns="91440" tIns="45720" rIns="91440" bIns="45720" rtlCol="0" anchor="b">
            <a:normAutofit/>
          </a:bodyPr>
          <a:lstStyle/>
          <a:p>
            <a:r>
              <a:rPr lang="en-US" dirty="0">
                <a:solidFill>
                  <a:schemeClr val="tx1"/>
                </a:solidFill>
              </a:rPr>
              <a:t>Remember</a:t>
            </a:r>
          </a:p>
        </p:txBody>
      </p:sp>
      <p:sp>
        <p:nvSpPr>
          <p:cNvPr id="4" name="Text Placeholder 3">
            <a:extLst>
              <a:ext uri="{FF2B5EF4-FFF2-40B4-BE49-F238E27FC236}">
                <a16:creationId xmlns:a16="http://schemas.microsoft.com/office/drawing/2014/main" id="{CDB5C456-0444-A953-4F4A-E58001D7E0EA}"/>
              </a:ext>
            </a:extLst>
          </p:cNvPr>
          <p:cNvSpPr>
            <a:spLocks noGrp="1"/>
          </p:cNvSpPr>
          <p:nvPr>
            <p:ph type="body" idx="1"/>
          </p:nvPr>
        </p:nvSpPr>
        <p:spPr>
          <a:xfrm>
            <a:off x="927100" y="4670245"/>
            <a:ext cx="11024267" cy="1570133"/>
          </a:xfrm>
        </p:spPr>
        <p:txBody>
          <a:bodyPr vert="horz" lIns="91440" tIns="45720" rIns="91440" bIns="45720" rtlCol="0" anchor="t">
            <a:normAutofit/>
          </a:bodyPr>
          <a:lstStyle/>
          <a:p>
            <a:r>
              <a:rPr lang="en-US" sz="3200" dirty="0">
                <a:solidFill>
                  <a:schemeClr val="tx1"/>
                </a:solidFill>
              </a:rPr>
              <a:t>If it describes a </a:t>
            </a:r>
            <a:r>
              <a:rPr lang="en-US" sz="3600" b="1" dirty="0">
                <a:solidFill>
                  <a:schemeClr val="tx1"/>
                </a:solidFill>
              </a:rPr>
              <a:t>change</a:t>
            </a:r>
            <a:r>
              <a:rPr lang="en-US" sz="3200" dirty="0">
                <a:solidFill>
                  <a:schemeClr val="tx1"/>
                </a:solidFill>
              </a:rPr>
              <a:t> in people's lives, it is likely an </a:t>
            </a:r>
            <a:r>
              <a:rPr lang="en-US" sz="3600" b="1" dirty="0">
                <a:solidFill>
                  <a:schemeClr val="tx1"/>
                </a:solidFill>
              </a:rPr>
              <a:t>outcome</a:t>
            </a:r>
            <a:r>
              <a:rPr lang="en-US" sz="2000" dirty="0">
                <a:solidFill>
                  <a:schemeClr val="tx1"/>
                </a:solidFill>
              </a:rPr>
              <a:t>.</a:t>
            </a:r>
          </a:p>
        </p:txBody>
      </p:sp>
    </p:spTree>
    <p:extLst>
      <p:ext uri="{BB962C8B-B14F-4D97-AF65-F5344CB8AC3E}">
        <p14:creationId xmlns:p14="http://schemas.microsoft.com/office/powerpoint/2010/main" val="3197583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6A226-9DF2-0E08-B0DA-C7ABAAC3EF64}"/>
              </a:ext>
            </a:extLst>
          </p:cNvPr>
          <p:cNvSpPr>
            <a:spLocks noGrp="1"/>
          </p:cNvSpPr>
          <p:nvPr>
            <p:ph type="title"/>
          </p:nvPr>
        </p:nvSpPr>
        <p:spPr/>
        <p:txBody>
          <a:bodyPr/>
          <a:lstStyle/>
          <a:p>
            <a:r>
              <a:rPr lang="en-US" dirty="0"/>
              <a:t>“New” OFCY Outcome Categories</a:t>
            </a:r>
          </a:p>
        </p:txBody>
      </p:sp>
      <p:sp>
        <p:nvSpPr>
          <p:cNvPr id="5" name="Content Placeholder 4">
            <a:extLst>
              <a:ext uri="{FF2B5EF4-FFF2-40B4-BE49-F238E27FC236}">
                <a16:creationId xmlns:a16="http://schemas.microsoft.com/office/drawing/2014/main" id="{B74BEEAE-C35B-A9ED-9636-3C81CFBB9176}"/>
              </a:ext>
            </a:extLst>
          </p:cNvPr>
          <p:cNvSpPr>
            <a:spLocks noGrp="1"/>
          </p:cNvSpPr>
          <p:nvPr>
            <p:ph idx="1"/>
          </p:nvPr>
        </p:nvSpPr>
        <p:spPr>
          <a:xfrm>
            <a:off x="3869267" y="604380"/>
            <a:ext cx="7779393" cy="5120640"/>
          </a:xfrm>
        </p:spPr>
        <p:txBody>
          <a:bodyPr/>
          <a:lstStyle/>
          <a:p>
            <a:r>
              <a:rPr lang="en-US" dirty="0"/>
              <a:t>Belonging and Community Support </a:t>
            </a:r>
          </a:p>
          <a:p>
            <a:r>
              <a:rPr lang="en-US" dirty="0"/>
              <a:t>Knowledge Acquisition and Skill Development</a:t>
            </a:r>
          </a:p>
          <a:p>
            <a:r>
              <a:rPr lang="en-US" dirty="0"/>
              <a:t>Connections and Access to Resources</a:t>
            </a:r>
          </a:p>
          <a:p>
            <a:r>
              <a:rPr lang="en-US" dirty="0"/>
              <a:t>Leadership Development</a:t>
            </a:r>
          </a:p>
          <a:p>
            <a:r>
              <a:rPr lang="en-US" dirty="0"/>
              <a:t>Client Satisfaction</a:t>
            </a:r>
          </a:p>
          <a:p>
            <a:r>
              <a:rPr lang="en-US" dirty="0"/>
              <a:t>Engagement in School and Academic Support</a:t>
            </a:r>
          </a:p>
          <a:p>
            <a:r>
              <a:rPr lang="en-US" dirty="0"/>
              <a:t>Violence Prevention</a:t>
            </a:r>
          </a:p>
          <a:p>
            <a:r>
              <a:rPr lang="en-US" dirty="0"/>
              <a:t>Employment and Financial Stability</a:t>
            </a:r>
          </a:p>
          <a:p>
            <a:r>
              <a:rPr lang="en-US" dirty="0"/>
              <a:t>OTHER</a:t>
            </a:r>
          </a:p>
          <a:p>
            <a:endParaRPr lang="en-US" dirty="0"/>
          </a:p>
        </p:txBody>
      </p:sp>
      <p:sp>
        <p:nvSpPr>
          <p:cNvPr id="9" name="TextBox 8">
            <a:extLst>
              <a:ext uri="{FF2B5EF4-FFF2-40B4-BE49-F238E27FC236}">
                <a16:creationId xmlns:a16="http://schemas.microsoft.com/office/drawing/2014/main" id="{F8187CFF-3C05-D583-03F8-CE7088BFF58A}"/>
              </a:ext>
            </a:extLst>
          </p:cNvPr>
          <p:cNvSpPr txBox="1"/>
          <p:nvPr/>
        </p:nvSpPr>
        <p:spPr>
          <a:xfrm>
            <a:off x="3869267" y="5074491"/>
            <a:ext cx="7911546" cy="919401"/>
          </a:xfrm>
          <a:prstGeom prst="roundRect">
            <a:avLst/>
          </a:prstGeom>
          <a:noFill/>
          <a:ln w="28575">
            <a:solidFill>
              <a:srgbClr val="FF8C25"/>
            </a:solidFill>
          </a:ln>
        </p:spPr>
        <p:txBody>
          <a:bodyPr wrap="square">
            <a:spAutoFit/>
          </a:bodyPr>
          <a:lstStyle/>
          <a:p>
            <a:pPr marL="0" indent="0">
              <a:buNone/>
            </a:pPr>
            <a:r>
              <a:rPr lang="en-US" sz="2400" b="1" dirty="0"/>
              <a:t>Informed by OFCY Strategic Investment Plan &amp; Review of </a:t>
            </a:r>
            <a:r>
              <a:rPr lang="en-US" sz="2400" b="1" i="1" dirty="0"/>
              <a:t>Your</a:t>
            </a:r>
            <a:r>
              <a:rPr lang="en-US" sz="2400" b="1" dirty="0"/>
              <a:t> OFCY Reporting in Cityspan</a:t>
            </a:r>
          </a:p>
        </p:txBody>
      </p:sp>
    </p:spTree>
    <p:extLst>
      <p:ext uri="{BB962C8B-B14F-4D97-AF65-F5344CB8AC3E}">
        <p14:creationId xmlns:p14="http://schemas.microsoft.com/office/powerpoint/2010/main" val="9103432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F070-CEC0-CCE2-0C57-353030EE83BD}"/>
              </a:ext>
            </a:extLst>
          </p:cNvPr>
          <p:cNvSpPr>
            <a:spLocks noGrp="1"/>
          </p:cNvSpPr>
          <p:nvPr>
            <p:ph type="title" idx="4294967295"/>
          </p:nvPr>
        </p:nvSpPr>
        <p:spPr>
          <a:xfrm>
            <a:off x="0" y="1123950"/>
            <a:ext cx="2947988" cy="4600575"/>
          </a:xfrm>
        </p:spPr>
        <p:txBody>
          <a:bodyPr/>
          <a:lstStyle/>
          <a:p>
            <a:r>
              <a:rPr lang="en-US" dirty="0"/>
              <a:t>NEW: Selection of Outcome Category</a:t>
            </a:r>
          </a:p>
        </p:txBody>
      </p:sp>
      <p:graphicFrame>
        <p:nvGraphicFramePr>
          <p:cNvPr id="4" name="Content Placeholder 3">
            <a:extLst>
              <a:ext uri="{FF2B5EF4-FFF2-40B4-BE49-F238E27FC236}">
                <a16:creationId xmlns:a16="http://schemas.microsoft.com/office/drawing/2014/main" id="{8B4FB3EE-A3AD-40C2-A62E-823535B00DD4}"/>
              </a:ext>
            </a:extLst>
          </p:cNvPr>
          <p:cNvGraphicFramePr>
            <a:graphicFrameLocks noGrp="1"/>
          </p:cNvGraphicFramePr>
          <p:nvPr>
            <p:ph idx="4294967295"/>
            <p:extLst>
              <p:ext uri="{D42A27DB-BD31-4B8C-83A1-F6EECF244321}">
                <p14:modId xmlns:p14="http://schemas.microsoft.com/office/powerpoint/2010/main" val="678757252"/>
              </p:ext>
            </p:extLst>
          </p:nvPr>
        </p:nvGraphicFramePr>
        <p:xfrm>
          <a:off x="826058" y="1833661"/>
          <a:ext cx="10539883"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BB3E7E63-49DA-26DF-BE13-03465552631C}"/>
              </a:ext>
            </a:extLst>
          </p:cNvPr>
          <p:cNvSpPr/>
          <p:nvPr/>
        </p:nvSpPr>
        <p:spPr>
          <a:xfrm>
            <a:off x="0" y="-28053"/>
            <a:ext cx="12192000" cy="12673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Outcome Reporting Framework In Cityspan for FY 25/26</a:t>
            </a:r>
          </a:p>
          <a:p>
            <a:pPr algn="ctr"/>
            <a:r>
              <a:rPr lang="en-US" sz="2800" dirty="0"/>
              <a:t>Progress Reports &gt; Q3 &amp; Q4 &gt; Outcomes</a:t>
            </a:r>
          </a:p>
        </p:txBody>
      </p:sp>
      <p:sp>
        <p:nvSpPr>
          <p:cNvPr id="7" name="Down Arrow Callout 6">
            <a:extLst>
              <a:ext uri="{FF2B5EF4-FFF2-40B4-BE49-F238E27FC236}">
                <a16:creationId xmlns:a16="http://schemas.microsoft.com/office/drawing/2014/main" id="{D5EAE6E8-C7EF-D68F-DC8C-5CBE601AC173}"/>
              </a:ext>
            </a:extLst>
          </p:cNvPr>
          <p:cNvSpPr/>
          <p:nvPr/>
        </p:nvSpPr>
        <p:spPr>
          <a:xfrm>
            <a:off x="1391911" y="1325955"/>
            <a:ext cx="1152394" cy="753366"/>
          </a:xfrm>
          <a:prstGeom prst="downArrowCallout">
            <a:avLst/>
          </a:prstGeom>
          <a:solidFill>
            <a:srgbClr val="FF8C25"/>
          </a:solidFill>
          <a:ln w="19050">
            <a:solidFill>
              <a:srgbClr val="FF8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NEW</a:t>
            </a:r>
          </a:p>
        </p:txBody>
      </p:sp>
      <p:sp>
        <p:nvSpPr>
          <p:cNvPr id="8" name="Down Arrow Callout 7">
            <a:extLst>
              <a:ext uri="{FF2B5EF4-FFF2-40B4-BE49-F238E27FC236}">
                <a16:creationId xmlns:a16="http://schemas.microsoft.com/office/drawing/2014/main" id="{2D056797-E69C-0501-CF7A-BD341D3D4345}"/>
              </a:ext>
            </a:extLst>
          </p:cNvPr>
          <p:cNvSpPr/>
          <p:nvPr/>
        </p:nvSpPr>
        <p:spPr>
          <a:xfrm>
            <a:off x="9269261" y="1275851"/>
            <a:ext cx="1751653" cy="853574"/>
          </a:xfrm>
          <a:prstGeom prst="downArrowCallout">
            <a:avLst/>
          </a:prstGeom>
          <a:solidFill>
            <a:srgbClr val="FF8C25"/>
          </a:solidFill>
          <a:ln w="19050">
            <a:solidFill>
              <a:srgbClr val="FF8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bg1"/>
                </a:solidFill>
              </a:rPr>
              <a:t>Strengthening </a:t>
            </a:r>
          </a:p>
          <a:p>
            <a:pPr algn="ctr"/>
            <a:r>
              <a:rPr lang="en-US" sz="1700" b="1" dirty="0">
                <a:solidFill>
                  <a:schemeClr val="bg1"/>
                </a:solidFill>
              </a:rPr>
              <a:t>Suggestions</a:t>
            </a:r>
          </a:p>
        </p:txBody>
      </p:sp>
      <p:sp>
        <p:nvSpPr>
          <p:cNvPr id="9" name="Down Arrow Callout 8">
            <a:extLst>
              <a:ext uri="{FF2B5EF4-FFF2-40B4-BE49-F238E27FC236}">
                <a16:creationId xmlns:a16="http://schemas.microsoft.com/office/drawing/2014/main" id="{AE7D261E-A631-9E54-1228-9E9994406AA5}"/>
              </a:ext>
            </a:extLst>
          </p:cNvPr>
          <p:cNvSpPr/>
          <p:nvPr/>
        </p:nvSpPr>
        <p:spPr>
          <a:xfrm>
            <a:off x="4141737" y="1325955"/>
            <a:ext cx="1152394" cy="753366"/>
          </a:xfrm>
          <a:prstGeom prst="downArrowCallout">
            <a:avLst/>
          </a:prstGeom>
          <a:solidFill>
            <a:srgbClr val="FF8C25"/>
          </a:solidFill>
          <a:ln w="19050">
            <a:solidFill>
              <a:srgbClr val="FF8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Q1</a:t>
            </a:r>
          </a:p>
        </p:txBody>
      </p:sp>
      <p:sp>
        <p:nvSpPr>
          <p:cNvPr id="10" name="Down Arrow Callout 9">
            <a:extLst>
              <a:ext uri="{FF2B5EF4-FFF2-40B4-BE49-F238E27FC236}">
                <a16:creationId xmlns:a16="http://schemas.microsoft.com/office/drawing/2014/main" id="{C73AC8DB-BA25-C2A4-242A-4211E6C4867C}"/>
              </a:ext>
            </a:extLst>
          </p:cNvPr>
          <p:cNvSpPr/>
          <p:nvPr/>
        </p:nvSpPr>
        <p:spPr>
          <a:xfrm>
            <a:off x="6897871" y="1325955"/>
            <a:ext cx="1152394" cy="753366"/>
          </a:xfrm>
          <a:prstGeom prst="downArrowCallout">
            <a:avLst/>
          </a:prstGeom>
          <a:solidFill>
            <a:srgbClr val="FF8C25"/>
          </a:solidFill>
          <a:ln w="19050">
            <a:solidFill>
              <a:srgbClr val="FF8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Q3 &amp; Q4</a:t>
            </a:r>
          </a:p>
        </p:txBody>
      </p:sp>
      <p:sp>
        <p:nvSpPr>
          <p:cNvPr id="11" name="Rounded Rectangle 10">
            <a:extLst>
              <a:ext uri="{FF2B5EF4-FFF2-40B4-BE49-F238E27FC236}">
                <a16:creationId xmlns:a16="http://schemas.microsoft.com/office/drawing/2014/main" id="{0036B392-A073-CA36-C4BA-69FC2DEF813D}"/>
              </a:ext>
            </a:extLst>
          </p:cNvPr>
          <p:cNvSpPr/>
          <p:nvPr/>
        </p:nvSpPr>
        <p:spPr>
          <a:xfrm>
            <a:off x="826058" y="6453809"/>
            <a:ext cx="1029246" cy="291548"/>
          </a:xfrm>
          <a:prstGeom prst="roundRect">
            <a:avLst/>
          </a:prstGeom>
          <a:noFill/>
          <a:ln w="38100">
            <a:solidFill>
              <a:srgbClr val="FF8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3376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B6F0-7422-1C67-5CD9-E7F37EE04C8B}"/>
              </a:ext>
            </a:extLst>
          </p:cNvPr>
          <p:cNvSpPr>
            <a:spLocks noGrp="1"/>
          </p:cNvSpPr>
          <p:nvPr>
            <p:ph type="title"/>
          </p:nvPr>
        </p:nvSpPr>
        <p:spPr/>
        <p:txBody>
          <a:bodyPr/>
          <a:lstStyle/>
          <a:p>
            <a:r>
              <a:rPr lang="en-US" dirty="0"/>
              <a:t>Key elements of a good outcome</a:t>
            </a:r>
          </a:p>
        </p:txBody>
      </p:sp>
      <p:sp>
        <p:nvSpPr>
          <p:cNvPr id="3" name="Content Placeholder 2">
            <a:extLst>
              <a:ext uri="{FF2B5EF4-FFF2-40B4-BE49-F238E27FC236}">
                <a16:creationId xmlns:a16="http://schemas.microsoft.com/office/drawing/2014/main" id="{C39696F6-CCAC-E606-8560-0F7D44FD9344}"/>
              </a:ext>
            </a:extLst>
          </p:cNvPr>
          <p:cNvSpPr>
            <a:spLocks noGrp="1"/>
          </p:cNvSpPr>
          <p:nvPr>
            <p:ph idx="1"/>
          </p:nvPr>
        </p:nvSpPr>
        <p:spPr>
          <a:xfrm>
            <a:off x="3869268" y="864108"/>
            <a:ext cx="7916332" cy="5120640"/>
          </a:xfrm>
        </p:spPr>
        <p:txBody>
          <a:bodyPr>
            <a:normAutofit fontScale="70000" lnSpcReduction="20000"/>
          </a:bodyPr>
          <a:lstStyle/>
          <a:p>
            <a:pPr marL="0" indent="0" algn="ctr">
              <a:buNone/>
            </a:pPr>
            <a:r>
              <a:rPr lang="en-US" sz="4000" b="1" dirty="0"/>
              <a:t>Number of Youth or Families + Change Verb + Area of Change</a:t>
            </a:r>
          </a:p>
          <a:p>
            <a:pPr marL="0" indent="0">
              <a:buNone/>
            </a:pPr>
            <a:endParaRPr lang="en-US" sz="3400" dirty="0"/>
          </a:p>
          <a:p>
            <a:pPr marL="182563" indent="0">
              <a:lnSpc>
                <a:spcPct val="134000"/>
              </a:lnSpc>
              <a:spcBef>
                <a:spcPts val="0"/>
              </a:spcBef>
              <a:buNone/>
              <a:tabLst>
                <a:tab pos="3657600" algn="l"/>
              </a:tabLst>
            </a:pPr>
            <a:r>
              <a:rPr lang="en-US" sz="2900" b="1" dirty="0"/>
              <a:t>Add a Measurable Number: 	</a:t>
            </a:r>
            <a:r>
              <a:rPr lang="en-US" sz="2900" dirty="0"/>
              <a:t>15 of 20 participants, 80% </a:t>
            </a:r>
          </a:p>
          <a:p>
            <a:pPr marL="182563" indent="0">
              <a:lnSpc>
                <a:spcPct val="134000"/>
              </a:lnSpc>
              <a:spcBef>
                <a:spcPts val="0"/>
              </a:spcBef>
              <a:buNone/>
              <a:tabLst>
                <a:tab pos="3657600" algn="l"/>
              </a:tabLst>
            </a:pPr>
            <a:r>
              <a:rPr lang="en-US" sz="2900" dirty="0"/>
              <a:t>	of our participants</a:t>
            </a:r>
          </a:p>
          <a:p>
            <a:pPr marL="182563" indent="0">
              <a:lnSpc>
                <a:spcPct val="134000"/>
              </a:lnSpc>
              <a:spcBef>
                <a:spcPts val="0"/>
              </a:spcBef>
              <a:buNone/>
              <a:tabLst>
                <a:tab pos="3657600" algn="l"/>
              </a:tabLst>
            </a:pPr>
            <a:endParaRPr lang="en-US" sz="2900" dirty="0"/>
          </a:p>
          <a:p>
            <a:pPr marL="182563" indent="0">
              <a:lnSpc>
                <a:spcPct val="134000"/>
              </a:lnSpc>
              <a:spcBef>
                <a:spcPts val="0"/>
              </a:spcBef>
              <a:buNone/>
              <a:tabLst>
                <a:tab pos="3657600" algn="l"/>
              </a:tabLst>
            </a:pPr>
            <a:endParaRPr lang="en-US" sz="700" dirty="0"/>
          </a:p>
          <a:p>
            <a:pPr marL="182563" indent="0">
              <a:lnSpc>
                <a:spcPct val="134000"/>
              </a:lnSpc>
              <a:spcBef>
                <a:spcPts val="0"/>
              </a:spcBef>
              <a:buNone/>
              <a:tabLst>
                <a:tab pos="3657600" algn="l"/>
              </a:tabLst>
            </a:pPr>
            <a:r>
              <a:rPr lang="en-US" sz="2900" b="1" dirty="0"/>
              <a:t>Helpful Change Verbs: 	</a:t>
            </a:r>
            <a:r>
              <a:rPr lang="en-US" sz="2900" dirty="0"/>
              <a:t>Increase, improve, strengthen, </a:t>
            </a:r>
          </a:p>
          <a:p>
            <a:pPr marL="182563" indent="0">
              <a:lnSpc>
                <a:spcPct val="134000"/>
              </a:lnSpc>
              <a:spcBef>
                <a:spcPts val="0"/>
              </a:spcBef>
              <a:buNone/>
              <a:tabLst>
                <a:tab pos="3657600" algn="l"/>
              </a:tabLst>
            </a:pPr>
            <a:r>
              <a:rPr lang="en-US" sz="2900" dirty="0"/>
              <a:t>	demonstrate, feel, identify</a:t>
            </a:r>
          </a:p>
          <a:p>
            <a:pPr marL="182563" indent="0">
              <a:lnSpc>
                <a:spcPct val="134000"/>
              </a:lnSpc>
              <a:spcBef>
                <a:spcPts val="0"/>
              </a:spcBef>
              <a:buNone/>
              <a:tabLst>
                <a:tab pos="3657600" algn="l"/>
              </a:tabLst>
            </a:pPr>
            <a:endParaRPr lang="en-US" sz="2900" dirty="0"/>
          </a:p>
          <a:p>
            <a:pPr marL="182563" indent="0">
              <a:lnSpc>
                <a:spcPct val="134000"/>
              </a:lnSpc>
              <a:spcBef>
                <a:spcPts val="0"/>
              </a:spcBef>
              <a:buNone/>
              <a:tabLst>
                <a:tab pos="3657600" algn="l"/>
              </a:tabLst>
            </a:pPr>
            <a:r>
              <a:rPr lang="en-US" sz="2900" b="1" dirty="0"/>
              <a:t>Identify Area of Change: 	</a:t>
            </a:r>
            <a:r>
              <a:rPr lang="en-US" sz="2900" dirty="0"/>
              <a:t>Connect to OFCY Outcome </a:t>
            </a:r>
          </a:p>
          <a:p>
            <a:pPr marL="182563" indent="0">
              <a:lnSpc>
                <a:spcPct val="134000"/>
              </a:lnSpc>
              <a:spcBef>
                <a:spcPts val="0"/>
              </a:spcBef>
              <a:buNone/>
              <a:tabLst>
                <a:tab pos="3657600" algn="l"/>
              </a:tabLst>
            </a:pPr>
            <a:r>
              <a:rPr lang="en-US" sz="2900" dirty="0"/>
              <a:t>	Categories </a:t>
            </a:r>
            <a:r>
              <a:rPr lang="en-US" sz="2300" dirty="0">
                <a:solidFill>
                  <a:srgbClr val="FF8C25"/>
                </a:solidFill>
              </a:rPr>
              <a:t>(Belonging, Knowledge &amp; </a:t>
            </a:r>
          </a:p>
          <a:p>
            <a:pPr marL="182563" indent="0">
              <a:lnSpc>
                <a:spcPct val="134000"/>
              </a:lnSpc>
              <a:spcBef>
                <a:spcPts val="0"/>
              </a:spcBef>
              <a:buNone/>
              <a:tabLst>
                <a:tab pos="3657600" algn="l"/>
              </a:tabLst>
            </a:pPr>
            <a:r>
              <a:rPr lang="en-US" sz="2300" dirty="0">
                <a:solidFill>
                  <a:srgbClr val="FF8C25"/>
                </a:solidFill>
              </a:rPr>
              <a:t>	Skills, Connections &amp; Resources, </a:t>
            </a:r>
          </a:p>
          <a:p>
            <a:pPr marL="182563" indent="0">
              <a:lnSpc>
                <a:spcPct val="134000"/>
              </a:lnSpc>
              <a:spcBef>
                <a:spcPts val="0"/>
              </a:spcBef>
              <a:buNone/>
              <a:tabLst>
                <a:tab pos="3657600" algn="l"/>
              </a:tabLst>
            </a:pPr>
            <a:r>
              <a:rPr lang="en-US" sz="2300" dirty="0">
                <a:solidFill>
                  <a:srgbClr val="FF8C25"/>
                </a:solidFill>
              </a:rPr>
              <a:t>	Leadership, Client Satisfaction, Academic, </a:t>
            </a:r>
          </a:p>
          <a:p>
            <a:pPr marL="182563" indent="0">
              <a:lnSpc>
                <a:spcPct val="134000"/>
              </a:lnSpc>
              <a:spcBef>
                <a:spcPts val="0"/>
              </a:spcBef>
              <a:buNone/>
              <a:tabLst>
                <a:tab pos="3657600" algn="l"/>
              </a:tabLst>
            </a:pPr>
            <a:r>
              <a:rPr lang="en-US" sz="2300" dirty="0">
                <a:solidFill>
                  <a:srgbClr val="FF8C25"/>
                </a:solidFill>
              </a:rPr>
              <a:t>	Violence Prevention, Employment, Other)</a:t>
            </a:r>
            <a:endParaRPr lang="en-US" sz="400" dirty="0">
              <a:solidFill>
                <a:srgbClr val="FF8C25"/>
              </a:solidFill>
            </a:endParaRPr>
          </a:p>
        </p:txBody>
      </p:sp>
    </p:spTree>
    <p:extLst>
      <p:ext uri="{BB962C8B-B14F-4D97-AF65-F5344CB8AC3E}">
        <p14:creationId xmlns:p14="http://schemas.microsoft.com/office/powerpoint/2010/main" val="3356957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3843-D3EE-E124-EA8B-7DEDAE1874F4}"/>
              </a:ext>
            </a:extLst>
          </p:cNvPr>
          <p:cNvSpPr>
            <a:spLocks noGrp="1"/>
          </p:cNvSpPr>
          <p:nvPr>
            <p:ph type="title"/>
          </p:nvPr>
        </p:nvSpPr>
        <p:spPr/>
        <p:txBody>
          <a:bodyPr/>
          <a:lstStyle/>
          <a:p>
            <a:r>
              <a:rPr lang="en-US" dirty="0"/>
              <a:t>Examples of Measurable Outcomes</a:t>
            </a:r>
          </a:p>
        </p:txBody>
      </p:sp>
      <p:sp>
        <p:nvSpPr>
          <p:cNvPr id="3" name="Content Placeholder 2">
            <a:extLst>
              <a:ext uri="{FF2B5EF4-FFF2-40B4-BE49-F238E27FC236}">
                <a16:creationId xmlns:a16="http://schemas.microsoft.com/office/drawing/2014/main" id="{89825022-663F-0F75-163F-DCB2768CCF10}"/>
              </a:ext>
            </a:extLst>
          </p:cNvPr>
          <p:cNvSpPr>
            <a:spLocks noGrp="1"/>
          </p:cNvSpPr>
          <p:nvPr>
            <p:ph idx="1"/>
          </p:nvPr>
        </p:nvSpPr>
        <p:spPr>
          <a:xfrm>
            <a:off x="3604224" y="850856"/>
            <a:ext cx="8587776" cy="5708970"/>
          </a:xfrm>
        </p:spPr>
        <p:txBody>
          <a:bodyPr>
            <a:normAutofit/>
          </a:bodyPr>
          <a:lstStyle/>
          <a:p>
            <a:pPr>
              <a:lnSpc>
                <a:spcPct val="120000"/>
              </a:lnSpc>
            </a:pPr>
            <a:r>
              <a:rPr lang="en-US" sz="2400" b="1" dirty="0"/>
              <a:t>Example 1 </a:t>
            </a:r>
            <a:r>
              <a:rPr lang="en-US" b="1" dirty="0">
                <a:solidFill>
                  <a:schemeClr val="tx1"/>
                </a:solidFill>
              </a:rPr>
              <a:t>: </a:t>
            </a:r>
            <a:r>
              <a:rPr lang="en-US" dirty="0">
                <a:solidFill>
                  <a:schemeClr val="tx1"/>
                </a:solidFill>
              </a:rPr>
              <a:t>75% of the 150 youth enrolled in our program increased their sense of leadership and confidence by participating in a leadership role </a:t>
            </a:r>
            <a:r>
              <a:rPr lang="en-US" i="1" dirty="0">
                <a:solidFill>
                  <a:schemeClr val="tx1"/>
                </a:solidFill>
              </a:rPr>
              <a:t>(Leadership Development)</a:t>
            </a:r>
          </a:p>
          <a:p>
            <a:pPr lvl="1">
              <a:lnSpc>
                <a:spcPct val="120000"/>
              </a:lnSpc>
            </a:pPr>
            <a:r>
              <a:rPr lang="en-US" sz="2000" b="1" dirty="0"/>
              <a:t>Measurable Number = </a:t>
            </a:r>
            <a:r>
              <a:rPr lang="en-US" sz="2000" b="1" dirty="0">
                <a:solidFill>
                  <a:srgbClr val="FF8C25"/>
                </a:solidFill>
              </a:rPr>
              <a:t>75% of 150 youth</a:t>
            </a:r>
          </a:p>
          <a:p>
            <a:pPr lvl="1">
              <a:lnSpc>
                <a:spcPct val="120000"/>
              </a:lnSpc>
            </a:pPr>
            <a:r>
              <a:rPr lang="en-US" sz="2000" b="1" dirty="0"/>
              <a:t>Verb : </a:t>
            </a:r>
            <a:r>
              <a:rPr lang="en-US" sz="2000" b="1" dirty="0">
                <a:solidFill>
                  <a:srgbClr val="FF8C25"/>
                </a:solidFill>
              </a:rPr>
              <a:t>increased sense of leadership and confidence</a:t>
            </a:r>
          </a:p>
          <a:p>
            <a:pPr lvl="1">
              <a:lnSpc>
                <a:spcPct val="120000"/>
              </a:lnSpc>
            </a:pPr>
            <a:r>
              <a:rPr lang="en-US" sz="2000" b="1" dirty="0"/>
              <a:t>Identified Area of Change: </a:t>
            </a:r>
            <a:r>
              <a:rPr lang="en-US" sz="2000" b="1" dirty="0">
                <a:solidFill>
                  <a:srgbClr val="FF8C25"/>
                </a:solidFill>
              </a:rPr>
              <a:t>Leadership Development </a:t>
            </a:r>
          </a:p>
          <a:p>
            <a:pPr lvl="1">
              <a:lnSpc>
                <a:spcPct val="120000"/>
              </a:lnSpc>
            </a:pPr>
            <a:endParaRPr lang="en-US" sz="900" dirty="0">
              <a:solidFill>
                <a:srgbClr val="FF8C25"/>
              </a:solidFill>
            </a:endParaRPr>
          </a:p>
          <a:p>
            <a:pPr>
              <a:lnSpc>
                <a:spcPct val="120000"/>
              </a:lnSpc>
            </a:pPr>
            <a:r>
              <a:rPr lang="en-US" sz="2400" b="1" dirty="0"/>
              <a:t>Example 2</a:t>
            </a:r>
            <a:r>
              <a:rPr lang="en-US" dirty="0"/>
              <a:t>: </a:t>
            </a:r>
            <a:r>
              <a:rPr lang="en-US" dirty="0">
                <a:solidFill>
                  <a:schemeClr val="tx1"/>
                </a:solidFill>
              </a:rPr>
              <a:t>25 of the 30 parents surveyed in our program reported they had improved their communication and problem-solving skills.  </a:t>
            </a:r>
            <a:r>
              <a:rPr lang="en-US" i="1" dirty="0">
                <a:solidFill>
                  <a:schemeClr val="tx1"/>
                </a:solidFill>
              </a:rPr>
              <a:t>(Knowledge Acquisition &amp; Skill Development)</a:t>
            </a:r>
          </a:p>
          <a:p>
            <a:pPr lvl="1">
              <a:lnSpc>
                <a:spcPct val="120000"/>
              </a:lnSpc>
            </a:pPr>
            <a:r>
              <a:rPr lang="en-US" sz="2000" b="1" dirty="0"/>
              <a:t>Measurable Number = </a:t>
            </a:r>
            <a:r>
              <a:rPr lang="en-US" sz="2000" b="1" dirty="0">
                <a:solidFill>
                  <a:srgbClr val="FF8C25"/>
                </a:solidFill>
              </a:rPr>
              <a:t>25 of 30 parents surveyed</a:t>
            </a:r>
          </a:p>
          <a:p>
            <a:pPr lvl="1">
              <a:lnSpc>
                <a:spcPct val="120000"/>
              </a:lnSpc>
            </a:pPr>
            <a:r>
              <a:rPr lang="en-US" sz="2000" b="1" dirty="0"/>
              <a:t>Verb : </a:t>
            </a:r>
            <a:r>
              <a:rPr lang="en-US" sz="2000" b="1" dirty="0">
                <a:solidFill>
                  <a:srgbClr val="FF8C25"/>
                </a:solidFill>
              </a:rPr>
              <a:t>improved communication and problem-solving skills </a:t>
            </a:r>
          </a:p>
          <a:p>
            <a:pPr lvl="1">
              <a:lnSpc>
                <a:spcPct val="120000"/>
              </a:lnSpc>
            </a:pPr>
            <a:r>
              <a:rPr lang="en-US" sz="2000" b="1" dirty="0"/>
              <a:t>Identified Area of Change: </a:t>
            </a:r>
            <a:r>
              <a:rPr lang="en-US" sz="2000" b="1" dirty="0">
                <a:solidFill>
                  <a:srgbClr val="FF8C25"/>
                </a:solidFill>
              </a:rPr>
              <a:t>Knowledge Acquisition &amp; Skill Development</a:t>
            </a:r>
            <a:endParaRPr lang="en-US" sz="1100" dirty="0">
              <a:solidFill>
                <a:srgbClr val="FF8C25"/>
              </a:solidFill>
            </a:endParaRPr>
          </a:p>
          <a:p>
            <a:endParaRPr lang="en-US" dirty="0"/>
          </a:p>
        </p:txBody>
      </p:sp>
    </p:spTree>
    <p:extLst>
      <p:ext uri="{BB962C8B-B14F-4D97-AF65-F5344CB8AC3E}">
        <p14:creationId xmlns:p14="http://schemas.microsoft.com/office/powerpoint/2010/main" val="11155434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20" name="Rectangle 19">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AD9BFFB-D462-B873-10A1-05F72918D747}"/>
              </a:ext>
            </a:extLst>
          </p:cNvPr>
          <p:cNvSpPr>
            <a:spLocks noGrp="1"/>
          </p:cNvSpPr>
          <p:nvPr>
            <p:ph type="title"/>
          </p:nvPr>
        </p:nvSpPr>
        <p:spPr>
          <a:xfrm>
            <a:off x="5054082" y="1298448"/>
            <a:ext cx="6068070" cy="3255264"/>
          </a:xfrm>
        </p:spPr>
        <p:txBody>
          <a:bodyPr vert="horz" lIns="91440" tIns="45720" rIns="91440" bIns="45720" rtlCol="0" anchor="b">
            <a:normAutofit/>
          </a:bodyPr>
          <a:lstStyle/>
          <a:p>
            <a:r>
              <a:rPr lang="en-US" dirty="0">
                <a:solidFill>
                  <a:srgbClr val="FFFFFF"/>
                </a:solidFill>
              </a:rPr>
              <a:t>Welcome &amp; Opening Remarks</a:t>
            </a:r>
          </a:p>
        </p:txBody>
      </p:sp>
      <p:sp>
        <p:nvSpPr>
          <p:cNvPr id="3" name="Text Placeholder 2">
            <a:extLst>
              <a:ext uri="{FF2B5EF4-FFF2-40B4-BE49-F238E27FC236}">
                <a16:creationId xmlns:a16="http://schemas.microsoft.com/office/drawing/2014/main" id="{A21644F2-9339-BD14-5576-522317F851C5}"/>
              </a:ext>
            </a:extLst>
          </p:cNvPr>
          <p:cNvSpPr>
            <a:spLocks noGrp="1"/>
          </p:cNvSpPr>
          <p:nvPr>
            <p:ph type="body" idx="1"/>
          </p:nvPr>
        </p:nvSpPr>
        <p:spPr>
          <a:xfrm>
            <a:off x="5054082" y="4858511"/>
            <a:ext cx="6541569" cy="914400"/>
          </a:xfrm>
        </p:spPr>
        <p:txBody>
          <a:bodyPr vert="horz" lIns="91440" tIns="45720" rIns="91440" bIns="45720" rtlCol="0" anchor="t">
            <a:normAutofit/>
          </a:bodyPr>
          <a:lstStyle/>
          <a:p>
            <a:r>
              <a:rPr lang="en-US" sz="2400" b="1" dirty="0">
                <a:solidFill>
                  <a:srgbClr val="BEDCF1"/>
                </a:solidFill>
              </a:rPr>
              <a:t>City of Oakland Human Services Department and OFCY Leadership</a:t>
            </a:r>
            <a:endParaRPr lang="en-US" sz="2400" dirty="0">
              <a:solidFill>
                <a:srgbClr val="BEDCF1"/>
              </a:solidFill>
            </a:endParaRPr>
          </a:p>
        </p:txBody>
      </p:sp>
      <p:sp>
        <p:nvSpPr>
          <p:cNvPr id="17" name="Rectangle 16">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4" name="object 3">
            <a:extLst>
              <a:ext uri="{FF2B5EF4-FFF2-40B4-BE49-F238E27FC236}">
                <a16:creationId xmlns:a16="http://schemas.microsoft.com/office/drawing/2014/main" id="{03B5B65A-4830-9F36-4F56-CDAC4A56C04D}"/>
              </a:ext>
            </a:extLst>
          </p:cNvPr>
          <p:cNvPicPr/>
          <p:nvPr/>
        </p:nvPicPr>
        <p:blipFill>
          <a:blip r:embed="rId3" cstate="print"/>
          <a:stretch>
            <a:fillRect/>
          </a:stretch>
        </p:blipFill>
        <p:spPr>
          <a:xfrm>
            <a:off x="696177" y="2599267"/>
            <a:ext cx="3458249" cy="1651313"/>
          </a:xfrm>
          <a:prstGeom prst="rect">
            <a:avLst/>
          </a:prstGeom>
        </p:spPr>
      </p:pic>
    </p:spTree>
    <p:extLst>
      <p:ext uri="{BB962C8B-B14F-4D97-AF65-F5344CB8AC3E}">
        <p14:creationId xmlns:p14="http://schemas.microsoft.com/office/powerpoint/2010/main" val="21476507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21" name="Rectangle 20">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digital balance scale using circles">
            <a:extLst>
              <a:ext uri="{FF2B5EF4-FFF2-40B4-BE49-F238E27FC236}">
                <a16:creationId xmlns:a16="http://schemas.microsoft.com/office/drawing/2014/main" id="{D4D65F0C-6C80-726A-E5C4-0B77A6A9891A}"/>
              </a:ext>
            </a:extLst>
          </p:cNvPr>
          <p:cNvPicPr>
            <a:picLocks noChangeAspect="1"/>
          </p:cNvPicPr>
          <p:nvPr/>
        </p:nvPicPr>
        <p:blipFill>
          <a:blip r:embed="rId2">
            <a:extLst>
              <a:ext uri="{28A0092B-C50C-407E-A947-70E740481C1C}">
                <a14:useLocalDpi xmlns:a14="http://schemas.microsoft.com/office/drawing/2010/main"/>
              </a:ext>
            </a:extLst>
          </a:blip>
          <a:srcRect r="-1"/>
          <a:stretch>
            <a:fillRect/>
          </a:stretch>
        </p:blipFill>
        <p:spPr>
          <a:xfrm>
            <a:off x="20" y="-1"/>
            <a:ext cx="12188932" cy="6858000"/>
          </a:xfrm>
          <a:prstGeom prst="rect">
            <a:avLst/>
          </a:prstGeom>
        </p:spPr>
      </p:pic>
      <p:sp>
        <p:nvSpPr>
          <p:cNvPr id="23" name="Rectangle 22">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1BB5A84-26F1-7632-8697-A5F30CCFF254}"/>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4400" b="1" spc="-100" dirty="0"/>
              <a:t>Small changes = Large impact</a:t>
            </a:r>
            <a:br>
              <a:rPr lang="en-US" sz="4400" spc="-100" dirty="0"/>
            </a:br>
            <a:endParaRPr lang="en-US" sz="4400" spc="-100" dirty="0"/>
          </a:p>
        </p:txBody>
      </p:sp>
      <p:sp>
        <p:nvSpPr>
          <p:cNvPr id="24" name="Rectangle 23">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8692571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29BE7A4-13E2-F4A4-7E0C-EB2AF03EB62B}"/>
              </a:ext>
            </a:extLst>
          </p:cNvPr>
          <p:cNvSpPr>
            <a:spLocks noGrp="1"/>
          </p:cNvSpPr>
          <p:nvPr>
            <p:ph type="title"/>
          </p:nvPr>
        </p:nvSpPr>
        <p:spPr>
          <a:xfrm>
            <a:off x="252919" y="1123837"/>
            <a:ext cx="2947482" cy="4601183"/>
          </a:xfrm>
        </p:spPr>
        <p:txBody>
          <a:bodyPr>
            <a:normAutofit/>
          </a:bodyPr>
          <a:lstStyle/>
          <a:p>
            <a:r>
              <a:rPr lang="en-US" dirty="0"/>
              <a:t>Add denominators &amp; numerators to your percentage</a:t>
            </a:r>
          </a:p>
        </p:txBody>
      </p:sp>
      <p:sp>
        <p:nvSpPr>
          <p:cNvPr id="24" name="Rectangle 23">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Rectangle 2">
            <a:extLst>
              <a:ext uri="{FF2B5EF4-FFF2-40B4-BE49-F238E27FC236}">
                <a16:creationId xmlns:a16="http://schemas.microsoft.com/office/drawing/2014/main" id="{4777C60E-8580-2266-8899-B83C0E1CF788}"/>
              </a:ext>
            </a:extLst>
          </p:cNvPr>
          <p:cNvSpPr>
            <a:spLocks noChangeArrowheads="1"/>
          </p:cNvSpPr>
          <p:nvPr/>
        </p:nvSpPr>
        <p:spPr bwMode="auto">
          <a:xfrm>
            <a:off x="3746685" y="398766"/>
            <a:ext cx="8326045"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endParaRPr kumimoji="0" lang="en-US" altLang="en-US" sz="800" b="0" i="0" u="none" strike="noStrike" cap="none" normalizeH="0" baseline="0" dirty="0">
              <a:ln>
                <a:noFill/>
              </a:ln>
              <a:solidFill>
                <a:schemeClr val="tx1"/>
              </a:solidFill>
              <a:effectLst/>
              <a:latin typeface="+mn-lt"/>
              <a:ea typeface="Times New Roman" panose="02020603050405020304" pitchFamily="18" charset="0"/>
            </a:endParaRPr>
          </a:p>
          <a:p>
            <a:pPr marL="12700" lvl="0" defTabSz="914400"/>
            <a:r>
              <a:rPr kumimoji="0" lang="en-US" altLang="en-US" sz="2800" b="0" i="0" u="none" strike="noStrike" cap="none" normalizeH="0" baseline="0" dirty="0">
                <a:ln>
                  <a:noFill/>
                </a:ln>
                <a:solidFill>
                  <a:schemeClr val="tx1"/>
                </a:solidFill>
                <a:effectLst/>
                <a:latin typeface="+mn-lt"/>
                <a:ea typeface="Times New Roman" panose="02020603050405020304" pitchFamily="18" charset="0"/>
              </a:rPr>
              <a:t>The </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rPr>
              <a:t>denominator</a:t>
            </a:r>
            <a:r>
              <a:rPr kumimoji="0" lang="en-US" altLang="en-US" sz="2800" b="0" i="0" u="none" strike="noStrike" cap="none" normalizeH="0" baseline="0" dirty="0">
                <a:ln>
                  <a:noFill/>
                </a:ln>
                <a:solidFill>
                  <a:schemeClr val="tx1"/>
                </a:solidFill>
                <a:effectLst/>
                <a:latin typeface="+mn-lt"/>
                <a:ea typeface="Times New Roman" panose="02020603050405020304" pitchFamily="18" charset="0"/>
              </a:rPr>
              <a:t> is the </a:t>
            </a:r>
            <a:r>
              <a:rPr kumimoji="0" lang="en-US" altLang="en-US" sz="2800" b="1" i="1" u="none" strike="noStrike" cap="none" normalizeH="0" baseline="0" dirty="0">
                <a:ln>
                  <a:noFill/>
                </a:ln>
                <a:solidFill>
                  <a:schemeClr val="tx1"/>
                </a:solidFill>
                <a:effectLst/>
                <a:latin typeface="+mn-lt"/>
                <a:ea typeface="Times New Roman" panose="02020603050405020304" pitchFamily="18" charset="0"/>
              </a:rPr>
              <a:t>whole</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rPr>
              <a:t> </a:t>
            </a:r>
            <a:r>
              <a:rPr kumimoji="0" lang="en-US" altLang="en-US" sz="2800" i="0" u="none" strike="noStrike" cap="none" normalizeH="0" baseline="0" dirty="0">
                <a:ln>
                  <a:noFill/>
                </a:ln>
                <a:solidFill>
                  <a:schemeClr val="tx1"/>
                </a:solidFill>
                <a:effectLst/>
                <a:latin typeface="+mn-lt"/>
                <a:ea typeface="Times New Roman" panose="02020603050405020304" pitchFamily="18" charset="0"/>
              </a:rPr>
              <a:t>group</a:t>
            </a:r>
          </a:p>
          <a:p>
            <a:pPr marL="12700" lvl="0" defTabSz="914400"/>
            <a:endParaRPr kumimoji="0" lang="en-US" altLang="en-US" sz="800" i="0" u="none" strike="noStrike" cap="none" normalizeH="0" baseline="0" dirty="0">
              <a:ln>
                <a:noFill/>
              </a:ln>
              <a:solidFill>
                <a:schemeClr val="tx1"/>
              </a:solidFill>
              <a:effectLst/>
              <a:latin typeface="+mn-lt"/>
              <a:ea typeface="Times New Roman" panose="02020603050405020304" pitchFamily="18" charset="0"/>
            </a:endParaRPr>
          </a:p>
          <a:p>
            <a:pPr marL="12700" marR="0" lvl="0" algn="l" defTabSz="914400" rtl="0" eaLnBrk="0" fontAlgn="base" latinLnBrk="0" hangingPunct="0">
              <a:lnSpc>
                <a:spcPct val="100000"/>
              </a:lnSpc>
              <a:spcBef>
                <a:spcPct val="0"/>
              </a:spcBef>
              <a:spcAft>
                <a:spcPct val="0"/>
              </a:spcAft>
              <a:buClrTx/>
              <a:buSzTx/>
            </a:pPr>
            <a:r>
              <a:rPr kumimoji="0" lang="en-US" altLang="en-US" sz="2800" b="0" i="0" u="none" strike="noStrike" cap="none" normalizeH="0" baseline="0" dirty="0">
                <a:ln>
                  <a:noFill/>
                </a:ln>
                <a:solidFill>
                  <a:schemeClr val="tx1"/>
                </a:solidFill>
                <a:effectLst/>
                <a:latin typeface="+mn-lt"/>
                <a:ea typeface="Times New Roman" panose="02020603050405020304" pitchFamily="18" charset="0"/>
              </a:rPr>
              <a:t>The </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rPr>
              <a:t>numerator</a:t>
            </a:r>
            <a:r>
              <a:rPr kumimoji="0" lang="en-US" altLang="en-US" sz="2800" b="0" i="0" u="none" strike="noStrike" cap="none" normalizeH="0" baseline="0" dirty="0">
                <a:ln>
                  <a:noFill/>
                </a:ln>
                <a:solidFill>
                  <a:schemeClr val="tx1"/>
                </a:solidFill>
                <a:effectLst/>
                <a:latin typeface="+mn-lt"/>
                <a:ea typeface="Times New Roman" panose="02020603050405020304" pitchFamily="18" charset="0"/>
              </a:rPr>
              <a:t> is the </a:t>
            </a:r>
            <a:r>
              <a:rPr kumimoji="0" lang="en-US" altLang="en-US" sz="2800" b="1" i="1" u="none" strike="noStrike" cap="none" normalizeH="0" baseline="0" dirty="0">
                <a:ln>
                  <a:noFill/>
                </a:ln>
                <a:solidFill>
                  <a:schemeClr val="tx1"/>
                </a:solidFill>
                <a:effectLst/>
                <a:latin typeface="+mn-lt"/>
                <a:ea typeface="Times New Roman" panose="02020603050405020304" pitchFamily="18" charset="0"/>
              </a:rPr>
              <a:t>part of that group </a:t>
            </a:r>
            <a:r>
              <a:rPr kumimoji="0" lang="en-US" altLang="en-US" sz="2800" i="0" u="none" strike="noStrike" cap="none" normalizeH="0" baseline="0" dirty="0">
                <a:ln>
                  <a:noFill/>
                </a:ln>
                <a:solidFill>
                  <a:schemeClr val="tx1"/>
                </a:solidFill>
                <a:effectLst/>
                <a:latin typeface="+mn-lt"/>
                <a:ea typeface="Times New Roman" panose="02020603050405020304" pitchFamily="18" charset="0"/>
              </a:rPr>
              <a:t>that demonstrated the change.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800" b="1" i="0" u="none" strike="noStrike" cap="none" normalizeH="0" baseline="0" dirty="0">
              <a:ln>
                <a:noFill/>
              </a:ln>
              <a:solidFill>
                <a:schemeClr val="tx1"/>
              </a:solidFill>
              <a:effectLst/>
              <a:latin typeface="+mn-lt"/>
              <a:ea typeface="Times New Roman" panose="02020603050405020304" pitchFamily="18" charset="0"/>
            </a:endParaRPr>
          </a:p>
          <a:p>
            <a:pPr lvl="0" defTabSz="914400"/>
            <a:r>
              <a:rPr kumimoji="0" lang="en-US" altLang="en-US" sz="2800" b="1" i="0" u="none" strike="noStrike" cap="none" normalizeH="0" baseline="0" dirty="0">
                <a:ln>
                  <a:noFill/>
                </a:ln>
                <a:solidFill>
                  <a:schemeClr val="tx1"/>
                </a:solidFill>
                <a:effectLst/>
                <a:latin typeface="+mn-lt"/>
                <a:ea typeface="Times New Roman" panose="02020603050405020304" pitchFamily="18" charset="0"/>
              </a:rPr>
              <a:t>Example: </a:t>
            </a:r>
            <a:r>
              <a:rPr kumimoji="0" lang="en-US" altLang="en-US" sz="2800" i="0" u="none" strike="noStrike" cap="none" normalizeH="0" baseline="0" dirty="0">
                <a:ln>
                  <a:noFill/>
                </a:ln>
                <a:solidFill>
                  <a:schemeClr val="tx1"/>
                </a:solidFill>
                <a:effectLst/>
                <a:latin typeface="+mn-lt"/>
                <a:ea typeface="Times New Roman" panose="02020603050405020304" pitchFamily="18" charset="0"/>
              </a:rPr>
              <a:t>16 out of 20 parents (80</a:t>
            </a:r>
            <a:r>
              <a:rPr lang="en-US" altLang="en-US" sz="2800" dirty="0">
                <a:latin typeface="+mn-lt"/>
                <a:ea typeface="Times New Roman" panose="02020603050405020304" pitchFamily="18" charset="0"/>
              </a:rPr>
              <a:t>%) in our program strengthened their ability to help their children be school-ready by receiving back-to-school supplies.</a:t>
            </a:r>
            <a:endParaRPr kumimoji="0" lang="en-US" altLang="en-US" sz="280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800" b="0" i="0" u="none" strike="noStrike" cap="none" normalizeH="0" baseline="0" dirty="0">
              <a:ln>
                <a:noFill/>
              </a:ln>
              <a:solidFill>
                <a:schemeClr val="tx1"/>
              </a:solidFill>
              <a:effectLst/>
              <a:latin typeface="+mn-lt"/>
              <a:ea typeface="Times New Roman" panose="02020603050405020304" pitchFamily="18" charset="0"/>
            </a:endParaRPr>
          </a:p>
          <a:p>
            <a:pPr marL="457200" marR="0" lvl="0" algn="l" defTabSz="914400" rtl="0" eaLnBrk="0" fontAlgn="base" latinLnBrk="0" hangingPunct="0">
              <a:lnSpc>
                <a:spcPct val="100000"/>
              </a:lnSpc>
              <a:spcBef>
                <a:spcPct val="0"/>
              </a:spcBef>
              <a:spcAft>
                <a:spcPct val="0"/>
              </a:spcAft>
              <a:buClrTx/>
              <a:buSzTx/>
              <a:buFontTx/>
              <a:buNone/>
            </a:pPr>
            <a:r>
              <a:rPr kumimoji="0" lang="en-US" altLang="en-US" sz="2800" b="1" i="0" u="none" strike="noStrike" cap="none" normalizeH="0" baseline="0" dirty="0">
                <a:ln>
                  <a:noFill/>
                </a:ln>
                <a:solidFill>
                  <a:schemeClr val="tx1"/>
                </a:solidFill>
                <a:effectLst/>
                <a:latin typeface="+mn-lt"/>
                <a:ea typeface="Times New Roman" panose="02020603050405020304" pitchFamily="18" charset="0"/>
              </a:rPr>
              <a:t>20 parents</a:t>
            </a:r>
            <a:r>
              <a:rPr kumimoji="0" lang="en-US" altLang="en-US" sz="2800" b="0" i="0" u="none" strike="noStrike" cap="none" normalizeH="0" baseline="0" dirty="0">
                <a:ln>
                  <a:noFill/>
                </a:ln>
                <a:solidFill>
                  <a:schemeClr val="tx1"/>
                </a:solidFill>
                <a:effectLst/>
                <a:latin typeface="+mn-lt"/>
                <a:ea typeface="Times New Roman" panose="02020603050405020304" pitchFamily="18" charset="0"/>
              </a:rPr>
              <a:t> </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rPr>
              <a:t>in </a:t>
            </a:r>
            <a:r>
              <a:rPr kumimoji="0" lang="en-US" altLang="en-US" sz="2800" b="1" i="1" u="none" strike="noStrike" cap="none" normalizeH="0" baseline="0" dirty="0">
                <a:ln>
                  <a:noFill/>
                </a:ln>
                <a:solidFill>
                  <a:schemeClr val="tx1"/>
                </a:solidFill>
                <a:effectLst/>
                <a:latin typeface="+mn-lt"/>
                <a:ea typeface="Times New Roman" panose="02020603050405020304" pitchFamily="18" charset="0"/>
              </a:rPr>
              <a:t>total</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mn-lt"/>
                <a:ea typeface="Times New Roman" panose="02020603050405020304" pitchFamily="18" charset="0"/>
              </a:rPr>
              <a:t>are in your program</a:t>
            </a:r>
          </a:p>
          <a:p>
            <a:pPr marL="920750" marR="0" lvl="0" indent="-44450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altLang="en-US" sz="2800" dirty="0">
                <a:solidFill>
                  <a:srgbClr val="FF8C25"/>
                </a:solidFill>
                <a:latin typeface="+mn-lt"/>
                <a:ea typeface="Times New Roman" panose="02020603050405020304" pitchFamily="18" charset="0"/>
              </a:rPr>
              <a:t>So </a:t>
            </a:r>
            <a:r>
              <a:rPr kumimoji="0" lang="en-US" altLang="en-US" sz="2800" b="1" i="0" u="none" strike="noStrike" cap="none" normalizeH="0" baseline="0" dirty="0">
                <a:ln>
                  <a:noFill/>
                </a:ln>
                <a:solidFill>
                  <a:srgbClr val="FF8C25"/>
                </a:solidFill>
                <a:effectLst/>
                <a:latin typeface="+mn-lt"/>
                <a:ea typeface="Times New Roman" panose="02020603050405020304" pitchFamily="18" charset="0"/>
              </a:rPr>
              <a:t>20</a:t>
            </a:r>
            <a:r>
              <a:rPr kumimoji="0" lang="en-US" altLang="en-US" sz="2800" b="0" i="0" u="none" strike="noStrike" cap="none" normalizeH="0" baseline="0" dirty="0">
                <a:ln>
                  <a:noFill/>
                </a:ln>
                <a:solidFill>
                  <a:srgbClr val="FF8C25"/>
                </a:solidFill>
                <a:effectLst/>
                <a:latin typeface="+mn-lt"/>
                <a:ea typeface="Times New Roman" panose="02020603050405020304" pitchFamily="18" charset="0"/>
              </a:rPr>
              <a:t> is the </a:t>
            </a:r>
            <a:r>
              <a:rPr kumimoji="0" lang="en-US" altLang="en-US" sz="2800" b="1" i="0" u="none" strike="noStrike" cap="none" normalizeH="0" baseline="0" dirty="0">
                <a:ln>
                  <a:noFill/>
                </a:ln>
                <a:solidFill>
                  <a:srgbClr val="FF8C25"/>
                </a:solidFill>
                <a:effectLst/>
                <a:latin typeface="+mn-lt"/>
                <a:ea typeface="Times New Roman" panose="02020603050405020304" pitchFamily="18" charset="0"/>
              </a:rPr>
              <a:t>denominator</a:t>
            </a:r>
            <a:endParaRPr kumimoji="0" lang="en-US" altLang="en-US" sz="2800" b="0" i="0" u="none" strike="noStrike" cap="none" normalizeH="0" baseline="0" dirty="0">
              <a:ln>
                <a:noFill/>
              </a:ln>
              <a:solidFill>
                <a:srgbClr val="FF8C25"/>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800" dirty="0">
              <a:latin typeface="+mn-lt"/>
              <a:ea typeface="Times New Roman" panose="02020603050405020304" pitchFamily="18" charset="0"/>
            </a:endParaRPr>
          </a:p>
          <a:p>
            <a:pPr marL="522288" marR="0" lvl="0" algn="l" defTabSz="914400" rtl="0" eaLnBrk="0" fontAlgn="base" latinLnBrk="0" hangingPunct="0">
              <a:lnSpc>
                <a:spcPct val="100000"/>
              </a:lnSpc>
              <a:spcBef>
                <a:spcPct val="0"/>
              </a:spcBef>
              <a:spcAft>
                <a:spcPct val="0"/>
              </a:spcAft>
              <a:buClrTx/>
              <a:buSzTx/>
              <a:buFontTx/>
              <a:buNone/>
            </a:pPr>
            <a:r>
              <a:rPr kumimoji="0" lang="en-US" altLang="en-US" sz="2800" b="1" i="0" u="none" strike="noStrike" cap="none" normalizeH="0" baseline="0" dirty="0">
                <a:ln>
                  <a:noFill/>
                </a:ln>
                <a:solidFill>
                  <a:schemeClr val="tx1"/>
                </a:solidFill>
                <a:effectLst/>
                <a:latin typeface="+mn-lt"/>
                <a:ea typeface="Times New Roman" panose="02020603050405020304" pitchFamily="18" charset="0"/>
              </a:rPr>
              <a:t>16 </a:t>
            </a:r>
            <a:r>
              <a:rPr kumimoji="0" lang="en-US" altLang="en-US" sz="2800" i="0" u="none" strike="noStrike" cap="none" normalizeH="0" baseline="0" dirty="0">
                <a:ln>
                  <a:noFill/>
                </a:ln>
                <a:solidFill>
                  <a:schemeClr val="tx1"/>
                </a:solidFill>
                <a:effectLst/>
                <a:latin typeface="+mn-lt"/>
                <a:ea typeface="Times New Roman" panose="02020603050405020304" pitchFamily="18" charset="0"/>
              </a:rPr>
              <a:t>of the parents </a:t>
            </a:r>
            <a:r>
              <a:rPr kumimoji="0" lang="en-US" altLang="en-US" sz="2800" b="1" i="1" u="none" strike="noStrike" cap="none" normalizeH="0" baseline="0" dirty="0">
                <a:ln>
                  <a:noFill/>
                </a:ln>
                <a:solidFill>
                  <a:schemeClr val="tx1"/>
                </a:solidFill>
                <a:effectLst/>
                <a:latin typeface="+mn-lt"/>
                <a:ea typeface="Times New Roman" panose="02020603050405020304" pitchFamily="18" charset="0"/>
              </a:rPr>
              <a:t>received</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rPr>
              <a:t> back-to-school supplies</a:t>
            </a:r>
          </a:p>
          <a:p>
            <a:pPr marL="920750" marR="0" lvl="0" indent="-44450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altLang="en-US" sz="2800" dirty="0">
                <a:solidFill>
                  <a:srgbClr val="FF8C25"/>
                </a:solidFill>
                <a:latin typeface="+mn-lt"/>
                <a:ea typeface="Times New Roman" panose="02020603050405020304" pitchFamily="18" charset="0"/>
              </a:rPr>
              <a:t>So </a:t>
            </a:r>
            <a:r>
              <a:rPr kumimoji="0" lang="en-US" altLang="en-US" sz="2800" b="1" i="0" u="none" strike="noStrike" cap="none" normalizeH="0" baseline="0" dirty="0">
                <a:ln>
                  <a:noFill/>
                </a:ln>
                <a:solidFill>
                  <a:srgbClr val="FF8C25"/>
                </a:solidFill>
                <a:effectLst/>
                <a:latin typeface="+mn-lt"/>
                <a:ea typeface="Times New Roman" panose="02020603050405020304" pitchFamily="18" charset="0"/>
              </a:rPr>
              <a:t>15</a:t>
            </a:r>
            <a:r>
              <a:rPr kumimoji="0" lang="en-US" altLang="en-US" sz="2800" b="0" i="0" u="none" strike="noStrike" cap="none" normalizeH="0" baseline="0" dirty="0">
                <a:ln>
                  <a:noFill/>
                </a:ln>
                <a:solidFill>
                  <a:srgbClr val="FF8C25"/>
                </a:solidFill>
                <a:effectLst/>
                <a:latin typeface="+mn-lt"/>
                <a:ea typeface="Times New Roman" panose="02020603050405020304" pitchFamily="18" charset="0"/>
              </a:rPr>
              <a:t> is the </a:t>
            </a:r>
            <a:r>
              <a:rPr kumimoji="0" lang="en-US" altLang="en-US" sz="2800" b="1" i="0" u="none" strike="noStrike" cap="none" normalizeH="0" baseline="0" dirty="0">
                <a:ln>
                  <a:noFill/>
                </a:ln>
                <a:solidFill>
                  <a:srgbClr val="FF8C25"/>
                </a:solidFill>
                <a:effectLst/>
                <a:latin typeface="+mn-lt"/>
                <a:ea typeface="Times New Roman" panose="02020603050405020304" pitchFamily="18" charset="0"/>
              </a:rPr>
              <a:t>numerator</a:t>
            </a:r>
          </a:p>
          <a:p>
            <a:pPr marL="476250" marR="0" lvl="0" algn="l" defTabSz="914400" rtl="0" eaLnBrk="0" fontAlgn="base" latinLnBrk="0" hangingPunct="0">
              <a:lnSpc>
                <a:spcPct val="100000"/>
              </a:lnSpc>
              <a:spcBef>
                <a:spcPct val="0"/>
              </a:spcBef>
              <a:spcAft>
                <a:spcPct val="0"/>
              </a:spcAft>
              <a:buClrTx/>
              <a:buSzTx/>
            </a:pPr>
            <a:endParaRPr lang="en-US" altLang="en-US" sz="1600" b="1" dirty="0">
              <a:latin typeface="+mn-lt"/>
              <a:ea typeface="Times New Roman" panose="02020603050405020304" pitchFamily="18" charset="0"/>
            </a:endParaRPr>
          </a:p>
          <a:p>
            <a:pPr marL="522288" marR="0" lvl="0" algn="l" defTabSz="914400" rtl="0" eaLnBrk="0" fontAlgn="base" latinLnBrk="0" hangingPunct="0">
              <a:lnSpc>
                <a:spcPct val="100000"/>
              </a:lnSpc>
              <a:spcBef>
                <a:spcPct val="0"/>
              </a:spcBef>
              <a:spcAft>
                <a:spcPct val="0"/>
              </a:spcAft>
              <a:buClrTx/>
              <a:buSzTx/>
            </a:pPr>
            <a:r>
              <a:rPr kumimoji="0" lang="en-US" altLang="en-US" sz="2800" b="1" i="0" u="none" strike="noStrike" cap="none" normalizeH="0" baseline="0" dirty="0">
                <a:ln>
                  <a:noFill/>
                </a:ln>
                <a:solidFill>
                  <a:schemeClr val="tx1"/>
                </a:solidFill>
                <a:effectLst/>
                <a:latin typeface="+mn-lt"/>
                <a:ea typeface="Times New Roman" panose="02020603050405020304" pitchFamily="18" charset="0"/>
              </a:rPr>
              <a:t>16 of 20 = 80%</a:t>
            </a:r>
            <a:endParaRPr kumimoji="0" lang="en-US" altLang="en-US" sz="2800" b="0" i="0" u="none" strike="noStrike" cap="none" normalizeH="0" baseline="0" dirty="0">
              <a:ln>
                <a:noFill/>
              </a:ln>
              <a:solidFill>
                <a:schemeClr val="tx1"/>
              </a:solidFill>
              <a:effectLst/>
              <a:latin typeface="+mn-lt"/>
              <a:ea typeface="Times New Roman" panose="02020603050405020304" pitchFamily="18" charset="0"/>
            </a:endParaRPr>
          </a:p>
        </p:txBody>
      </p:sp>
    </p:spTree>
    <p:extLst>
      <p:ext uri="{BB962C8B-B14F-4D97-AF65-F5344CB8AC3E}">
        <p14:creationId xmlns:p14="http://schemas.microsoft.com/office/powerpoint/2010/main" val="1125050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A28A44-8931-B0B5-BDF7-8D62227A08B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DB813F5C-0D72-BCAD-7FE5-A4D04CBEA112}"/>
              </a:ext>
            </a:extLst>
          </p:cNvPr>
          <p:cNvGraphicFramePr>
            <a:graphicFrameLocks noGrp="1"/>
          </p:cNvGraphicFramePr>
          <p:nvPr>
            <p:extLst>
              <p:ext uri="{D42A27DB-BD31-4B8C-83A1-F6EECF244321}">
                <p14:modId xmlns:p14="http://schemas.microsoft.com/office/powerpoint/2010/main" val="1934763628"/>
              </p:ext>
            </p:extLst>
          </p:nvPr>
        </p:nvGraphicFramePr>
        <p:xfrm>
          <a:off x="1364241" y="1510538"/>
          <a:ext cx="9463518" cy="4888992"/>
        </p:xfrm>
        <a:graphic>
          <a:graphicData uri="http://schemas.openxmlformats.org/drawingml/2006/table">
            <a:tbl>
              <a:tblPr firstRow="1" firstCol="1" bandRow="1">
                <a:noFill/>
                <a:tableStyleId>{5C22544A-7EE6-4342-B048-85BDC9FD1C3A}</a:tableStyleId>
              </a:tblPr>
              <a:tblGrid>
                <a:gridCol w="4184789">
                  <a:extLst>
                    <a:ext uri="{9D8B030D-6E8A-4147-A177-3AD203B41FA5}">
                      <a16:colId xmlns:a16="http://schemas.microsoft.com/office/drawing/2014/main" val="2293963007"/>
                    </a:ext>
                  </a:extLst>
                </a:gridCol>
                <a:gridCol w="5278729">
                  <a:extLst>
                    <a:ext uri="{9D8B030D-6E8A-4147-A177-3AD203B41FA5}">
                      <a16:colId xmlns:a16="http://schemas.microsoft.com/office/drawing/2014/main" val="2227732749"/>
                    </a:ext>
                  </a:extLst>
                </a:gridCol>
              </a:tblGrid>
              <a:tr h="1042416">
                <a:tc>
                  <a:txBody>
                    <a:bodyPr/>
                    <a:lstStyle/>
                    <a:p>
                      <a:pPr marL="0" marR="0" algn="l">
                        <a:buNone/>
                      </a:pPr>
                      <a:r>
                        <a:rPr lang="en-US" sz="3300" b="1" cap="none" spc="30" dirty="0">
                          <a:solidFill>
                            <a:srgbClr val="133F5B"/>
                          </a:solidFill>
                          <a:effectLst/>
                        </a:rPr>
                        <a:t>Reporting Example</a:t>
                      </a:r>
                    </a:p>
                    <a:p>
                      <a:pPr marL="0" marR="0" algn="l">
                        <a:buNone/>
                      </a:pPr>
                      <a:r>
                        <a:rPr lang="en-US" sz="3300" b="1" cap="none" spc="30" dirty="0">
                          <a:solidFill>
                            <a:schemeClr val="tx1"/>
                          </a:solidFill>
                          <a:effectLst/>
                        </a:rPr>
                        <a:t> </a:t>
                      </a:r>
                      <a:endParaRPr lang="en-US" sz="3300" b="1" cap="none" spc="30" dirty="0">
                        <a:solidFill>
                          <a:schemeClr val="tx1"/>
                        </a:solidFill>
                        <a:effectLst/>
                        <a:latin typeface="Times New Roman" panose="02020603050405020304" pitchFamily="18" charset="0"/>
                        <a:ea typeface="Times New Roman" panose="02020603050405020304" pitchFamily="18" charset="0"/>
                      </a:endParaRPr>
                    </a:p>
                  </a:txBody>
                  <a:tcPr marL="0" marR="18860"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marL="0" marR="0" algn="l">
                        <a:buNone/>
                      </a:pPr>
                      <a:r>
                        <a:rPr lang="en-US" sz="3300" b="1" cap="none" spc="30" dirty="0">
                          <a:solidFill>
                            <a:srgbClr val="133F5B"/>
                          </a:solidFill>
                          <a:effectLst/>
                        </a:rPr>
                        <a:t>Strengthening Tips</a:t>
                      </a:r>
                    </a:p>
                    <a:p>
                      <a:pPr marL="0" marR="0" algn="l">
                        <a:buNone/>
                      </a:pPr>
                      <a:r>
                        <a:rPr lang="en-US" sz="3300" b="1" cap="none" spc="30" dirty="0">
                          <a:solidFill>
                            <a:schemeClr val="tx1"/>
                          </a:solidFill>
                          <a:effectLst/>
                        </a:rPr>
                        <a:t> </a:t>
                      </a:r>
                      <a:endParaRPr lang="en-US" sz="3300" b="1" cap="none" spc="30" dirty="0">
                        <a:solidFill>
                          <a:schemeClr val="tx1"/>
                        </a:solidFill>
                        <a:effectLst/>
                        <a:latin typeface="Times New Roman" panose="02020603050405020304" pitchFamily="18" charset="0"/>
                        <a:ea typeface="Times New Roman" panose="02020603050405020304" pitchFamily="18" charset="0"/>
                      </a:endParaRPr>
                    </a:p>
                  </a:txBody>
                  <a:tcPr marL="0" marR="18860" marT="0" marB="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2025498666"/>
                  </a:ext>
                </a:extLst>
              </a:tr>
              <a:tr h="3846576">
                <a:tc>
                  <a:txBody>
                    <a:bodyPr/>
                    <a:lstStyle/>
                    <a:p>
                      <a:pPr marL="0" marR="0" algn="l">
                        <a:buNone/>
                      </a:pPr>
                      <a:r>
                        <a:rPr lang="en-US" sz="2500" b="0" cap="none" spc="0" dirty="0">
                          <a:solidFill>
                            <a:schemeClr val="tx1"/>
                          </a:solidFill>
                          <a:effectLst/>
                        </a:rPr>
                        <a:t>75% of our participants reported building positive relationships </a:t>
                      </a:r>
                    </a:p>
                    <a:p>
                      <a:pPr marL="0" marR="0" algn="l">
                        <a:buNone/>
                      </a:pPr>
                      <a:r>
                        <a:rPr lang="en-US" sz="2500" b="0" cap="none" spc="0" dirty="0">
                          <a:solidFill>
                            <a:schemeClr val="tx1"/>
                          </a:solidFill>
                          <a:effectLst/>
                        </a:rPr>
                        <a:t>with their peers.</a:t>
                      </a:r>
                      <a:endParaRPr lang="en-US" sz="2500" b="0" cap="none" spc="0" dirty="0">
                        <a:solidFill>
                          <a:schemeClr val="tx1"/>
                        </a:solidFill>
                        <a:effectLst/>
                        <a:latin typeface="Times New Roman" panose="02020603050405020304" pitchFamily="18" charset="0"/>
                        <a:ea typeface="Times New Roman" panose="02020603050405020304" pitchFamily="18" charset="0"/>
                      </a:endParaRPr>
                    </a:p>
                  </a:txBody>
                  <a:tcPr marL="0" marR="127551" marT="0" marB="0">
                    <a:lnL w="12700" cmpd="sng">
                      <a:noFill/>
                      <a:prstDash val="solid"/>
                    </a:lnL>
                    <a:lnR w="12700" cmpd="sng">
                      <a:noFill/>
                      <a:prstDash val="solid"/>
                    </a:lnR>
                    <a:lnT w="38100" cmpd="sng">
                      <a:noFill/>
                    </a:lnT>
                    <a:lnB w="12700" cmpd="sng">
                      <a:noFill/>
                      <a:prstDash val="solid"/>
                    </a:lnB>
                    <a:noFill/>
                  </a:tcPr>
                </a:tc>
                <a:tc>
                  <a:txBody>
                    <a:bodyPr/>
                    <a:lstStyle/>
                    <a:p>
                      <a:pPr marL="342900" marR="0" indent="-342900" algn="l">
                        <a:buFont typeface="Arial" panose="020B0604020202020204" pitchFamily="34" charset="0"/>
                        <a:buChar char="•"/>
                      </a:pPr>
                      <a:r>
                        <a:rPr lang="en-US" sz="2500" cap="none" spc="0" dirty="0">
                          <a:solidFill>
                            <a:schemeClr val="tx1"/>
                          </a:solidFill>
                          <a:effectLst/>
                        </a:rPr>
                        <a:t>Provide the </a:t>
                      </a:r>
                      <a:r>
                        <a:rPr lang="en-US" sz="2500" b="1" cap="none" spc="0" dirty="0">
                          <a:solidFill>
                            <a:schemeClr val="tx1"/>
                          </a:solidFill>
                          <a:effectLst/>
                        </a:rPr>
                        <a:t>details</a:t>
                      </a:r>
                      <a:r>
                        <a:rPr lang="en-US" sz="2500" cap="none" spc="0" dirty="0">
                          <a:solidFill>
                            <a:schemeClr val="tx1"/>
                          </a:solidFill>
                          <a:effectLst/>
                        </a:rPr>
                        <a:t> on the numerator and the denominator before the percentage.</a:t>
                      </a:r>
                    </a:p>
                    <a:p>
                      <a:pPr marL="0" marR="0" algn="l">
                        <a:buNone/>
                      </a:pPr>
                      <a:endParaRPr lang="en-US" sz="2500" cap="none" spc="0" dirty="0">
                        <a:solidFill>
                          <a:schemeClr val="tx1"/>
                        </a:solidFill>
                        <a:effectLst/>
                      </a:endParaRPr>
                    </a:p>
                    <a:p>
                      <a:pPr marL="342900" marR="0" indent="-342900" algn="l">
                        <a:buFont typeface="Arial" panose="020B0604020202020204" pitchFamily="34" charset="0"/>
                        <a:buChar char="•"/>
                      </a:pPr>
                      <a:r>
                        <a:rPr lang="en-US" sz="2500" cap="none" spc="0" dirty="0">
                          <a:solidFill>
                            <a:schemeClr val="tx1"/>
                          </a:solidFill>
                          <a:effectLst/>
                        </a:rPr>
                        <a:t>Identify your </a:t>
                      </a:r>
                      <a:r>
                        <a:rPr lang="en-US" sz="2500" b="1" cap="none" spc="0" dirty="0">
                          <a:solidFill>
                            <a:schemeClr val="tx1"/>
                          </a:solidFill>
                          <a:effectLst/>
                        </a:rPr>
                        <a:t>data source</a:t>
                      </a:r>
                    </a:p>
                    <a:p>
                      <a:pPr marL="342900" marR="0" lvl="0" indent="-342900" algn="l">
                        <a:buFont typeface="Symbol" pitchFamily="2" charset="2"/>
                        <a:buChar char=""/>
                      </a:pPr>
                      <a:endParaRPr lang="en-US" sz="1100" b="0" cap="none" spc="0" dirty="0">
                        <a:solidFill>
                          <a:schemeClr val="tx1"/>
                        </a:solidFill>
                        <a:effectLst/>
                      </a:endParaRPr>
                    </a:p>
                    <a:p>
                      <a:pPr marL="0" marR="0" lvl="0" indent="0" algn="l">
                        <a:buFont typeface="Symbol" pitchFamily="2" charset="2"/>
                        <a:buNone/>
                      </a:pPr>
                      <a:r>
                        <a:rPr lang="en-US" sz="2800" b="1" cap="none" spc="0" dirty="0">
                          <a:solidFill>
                            <a:srgbClr val="FF8C25"/>
                          </a:solidFill>
                          <a:effectLst/>
                        </a:rPr>
                        <a:t>38 of 50 (75%)</a:t>
                      </a:r>
                      <a:r>
                        <a:rPr lang="en-US" sz="2800" cap="none" spc="0" dirty="0">
                          <a:solidFill>
                            <a:srgbClr val="FF8C25"/>
                          </a:solidFill>
                          <a:effectLst/>
                        </a:rPr>
                        <a:t> </a:t>
                      </a:r>
                      <a:r>
                        <a:rPr lang="en-US" sz="2500" cap="none" spc="0" dirty="0">
                          <a:solidFill>
                            <a:srgbClr val="FF8C25"/>
                          </a:solidFill>
                          <a:effectLst/>
                        </a:rPr>
                        <a:t>participants </a:t>
                      </a:r>
                      <a:r>
                        <a:rPr lang="en-US" sz="2800" b="1" cap="none" spc="0" dirty="0">
                          <a:solidFill>
                            <a:srgbClr val="FF8C25"/>
                          </a:solidFill>
                          <a:effectLst/>
                        </a:rPr>
                        <a:t>who took our program survey</a:t>
                      </a:r>
                      <a:r>
                        <a:rPr lang="en-US" sz="2500" b="1" cap="none" spc="0" dirty="0">
                          <a:solidFill>
                            <a:srgbClr val="FF8C25"/>
                          </a:solidFill>
                          <a:effectLst/>
                        </a:rPr>
                        <a:t> </a:t>
                      </a:r>
                      <a:r>
                        <a:rPr lang="en-US" sz="2500" cap="none" spc="0" dirty="0">
                          <a:solidFill>
                            <a:srgbClr val="FF8C25"/>
                          </a:solidFill>
                          <a:effectLst/>
                        </a:rPr>
                        <a:t>reported building positive relationships with their peers</a:t>
                      </a:r>
                      <a:endParaRPr lang="en-US" sz="2500" cap="none" spc="0" dirty="0">
                        <a:solidFill>
                          <a:srgbClr val="FF8C25"/>
                        </a:solidFill>
                        <a:effectLst/>
                        <a:latin typeface="Times New Roman" panose="02020603050405020304" pitchFamily="18" charset="0"/>
                        <a:ea typeface="Times New Roman" panose="02020603050405020304" pitchFamily="18" charset="0"/>
                      </a:endParaRPr>
                    </a:p>
                  </a:txBody>
                  <a:tcPr marL="0" marR="127551" marT="0" marB="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16018767"/>
                  </a:ext>
                </a:extLst>
              </a:tr>
            </a:tbl>
          </a:graphicData>
        </a:graphic>
      </p:graphicFrame>
      <p:sp>
        <p:nvSpPr>
          <p:cNvPr id="4" name="TextBox 3">
            <a:extLst>
              <a:ext uri="{FF2B5EF4-FFF2-40B4-BE49-F238E27FC236}">
                <a16:creationId xmlns:a16="http://schemas.microsoft.com/office/drawing/2014/main" id="{67EB54A8-B81B-4929-D86E-581C01115693}"/>
              </a:ext>
            </a:extLst>
          </p:cNvPr>
          <p:cNvSpPr txBox="1"/>
          <p:nvPr/>
        </p:nvSpPr>
        <p:spPr>
          <a:xfrm>
            <a:off x="1380906" y="741097"/>
            <a:ext cx="7366400" cy="769441"/>
          </a:xfrm>
          <a:prstGeom prst="rect">
            <a:avLst/>
          </a:prstGeom>
          <a:noFill/>
        </p:spPr>
        <p:txBody>
          <a:bodyPr wrap="square" rtlCol="0">
            <a:spAutoFit/>
          </a:bodyPr>
          <a:lstStyle/>
          <a:p>
            <a:r>
              <a:rPr lang="en-US" sz="4400" dirty="0">
                <a:solidFill>
                  <a:srgbClr val="FF8C25"/>
                </a:solidFill>
              </a:rPr>
              <a:t>Add the Details </a:t>
            </a:r>
          </a:p>
        </p:txBody>
      </p:sp>
    </p:spTree>
    <p:extLst>
      <p:ext uri="{BB962C8B-B14F-4D97-AF65-F5344CB8AC3E}">
        <p14:creationId xmlns:p14="http://schemas.microsoft.com/office/powerpoint/2010/main" val="37287227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9A7477-1C31-71AE-E131-42D070C2B01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E1B513F2-3713-D5EF-3BFD-4439E7E63048}"/>
              </a:ext>
            </a:extLst>
          </p:cNvPr>
          <p:cNvGraphicFramePr>
            <a:graphicFrameLocks noGrp="1"/>
          </p:cNvGraphicFramePr>
          <p:nvPr>
            <p:extLst>
              <p:ext uri="{D42A27DB-BD31-4B8C-83A1-F6EECF244321}">
                <p14:modId xmlns:p14="http://schemas.microsoft.com/office/powerpoint/2010/main" val="2866311254"/>
              </p:ext>
            </p:extLst>
          </p:nvPr>
        </p:nvGraphicFramePr>
        <p:xfrm>
          <a:off x="1089457" y="1442175"/>
          <a:ext cx="10456700" cy="4713515"/>
        </p:xfrm>
        <a:graphic>
          <a:graphicData uri="http://schemas.openxmlformats.org/drawingml/2006/table">
            <a:tbl>
              <a:tblPr firstRow="1" firstCol="1" bandRow="1">
                <a:noFill/>
                <a:tableStyleId>{5C22544A-7EE6-4342-B048-85BDC9FD1C3A}</a:tableStyleId>
              </a:tblPr>
              <a:tblGrid>
                <a:gridCol w="4623976">
                  <a:extLst>
                    <a:ext uri="{9D8B030D-6E8A-4147-A177-3AD203B41FA5}">
                      <a16:colId xmlns:a16="http://schemas.microsoft.com/office/drawing/2014/main" val="2293963007"/>
                    </a:ext>
                  </a:extLst>
                </a:gridCol>
                <a:gridCol w="5832724">
                  <a:extLst>
                    <a:ext uri="{9D8B030D-6E8A-4147-A177-3AD203B41FA5}">
                      <a16:colId xmlns:a16="http://schemas.microsoft.com/office/drawing/2014/main" val="2227732749"/>
                    </a:ext>
                  </a:extLst>
                </a:gridCol>
              </a:tblGrid>
              <a:tr h="812075">
                <a:tc>
                  <a:txBody>
                    <a:bodyPr/>
                    <a:lstStyle/>
                    <a:p>
                      <a:pPr marL="0" marR="0" algn="l">
                        <a:buNone/>
                      </a:pPr>
                      <a:r>
                        <a:rPr lang="en-US" sz="3300" b="1" cap="none" spc="30" dirty="0">
                          <a:solidFill>
                            <a:srgbClr val="133F5B"/>
                          </a:solidFill>
                          <a:effectLst/>
                        </a:rPr>
                        <a:t>Reporting Example</a:t>
                      </a:r>
                    </a:p>
                  </a:txBody>
                  <a:tcPr marL="0" marR="18860"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marL="0" marR="0" algn="l">
                        <a:buNone/>
                      </a:pPr>
                      <a:r>
                        <a:rPr lang="en-US" sz="3300" b="1" cap="none" spc="30" dirty="0">
                          <a:solidFill>
                            <a:srgbClr val="133F5B"/>
                          </a:solidFill>
                          <a:effectLst/>
                        </a:rPr>
                        <a:t>Strengthening Tips</a:t>
                      </a:r>
                    </a:p>
                  </a:txBody>
                  <a:tcPr marL="0" marR="18860" marT="0" marB="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2025498666"/>
                  </a:ext>
                </a:extLst>
              </a:tr>
              <a:tr h="3846576">
                <a:tc>
                  <a:txBody>
                    <a:bodyPr/>
                    <a:lstStyle/>
                    <a:p>
                      <a:pPr marL="0" marR="0">
                        <a:buNone/>
                      </a:pPr>
                      <a:r>
                        <a:rPr lang="en-US" sz="1100" b="0" dirty="0">
                          <a:solidFill>
                            <a:srgbClr val="333333"/>
                          </a:solidFill>
                          <a:effectLst/>
                          <a:latin typeface="Arial" panose="020B0604020202020204" pitchFamily="34" charset="0"/>
                          <a:ea typeface="Times New Roman" panose="02020603050405020304" pitchFamily="18" charset="0"/>
                        </a:rPr>
                        <a:t>Over the past year, 6 participants were accepted into a leadership program and other competitive leadership initiatives. We’ve also seen students step into leadership roles within their schools, with 3 becoming student body presidents. </a:t>
                      </a:r>
                      <a:br>
                        <a:rPr lang="en-US" sz="1100" b="0" dirty="0">
                          <a:solidFill>
                            <a:srgbClr val="333333"/>
                          </a:solidFill>
                          <a:effectLst/>
                          <a:latin typeface="Arial" panose="020B0604020202020204" pitchFamily="34" charset="0"/>
                          <a:ea typeface="Times New Roman" panose="02020603050405020304" pitchFamily="18" charset="0"/>
                        </a:rPr>
                      </a:br>
                      <a:br>
                        <a:rPr lang="en-US" sz="1100" b="0" dirty="0">
                          <a:solidFill>
                            <a:srgbClr val="333333"/>
                          </a:solidFill>
                          <a:effectLst/>
                          <a:latin typeface="Arial" panose="020B0604020202020204" pitchFamily="34" charset="0"/>
                          <a:ea typeface="Times New Roman" panose="02020603050405020304" pitchFamily="18" charset="0"/>
                        </a:rPr>
                      </a:br>
                      <a:r>
                        <a:rPr lang="en-US" sz="1100" b="0" dirty="0">
                          <a:solidFill>
                            <a:srgbClr val="333333"/>
                          </a:solidFill>
                          <a:effectLst/>
                          <a:latin typeface="Arial" panose="020B0604020202020204" pitchFamily="34" charset="0"/>
                          <a:ea typeface="Times New Roman" panose="02020603050405020304" pitchFamily="18" charset="0"/>
                        </a:rPr>
                        <a:t>These successes reflect not just participation in enrichment activities, but real transformation. When younger students witness alumni returning to lead and teach, they are motivated to follow in their footsteps. Our programs are not only building skills, they’re building leaders who give back and inspire others.</a:t>
                      </a:r>
                      <a:br>
                        <a:rPr lang="en-US" sz="1100" b="0" dirty="0">
                          <a:solidFill>
                            <a:srgbClr val="333333"/>
                          </a:solidFill>
                          <a:effectLst/>
                          <a:latin typeface="Arial" panose="020B0604020202020204" pitchFamily="34" charset="0"/>
                          <a:ea typeface="Times New Roman" panose="02020603050405020304" pitchFamily="18" charset="0"/>
                        </a:rPr>
                      </a:br>
                      <a:br>
                        <a:rPr lang="en-US" sz="1100" b="0" dirty="0">
                          <a:solidFill>
                            <a:srgbClr val="333333"/>
                          </a:solidFill>
                          <a:effectLst/>
                          <a:latin typeface="Arial" panose="020B0604020202020204" pitchFamily="34" charset="0"/>
                          <a:ea typeface="Times New Roman" panose="02020603050405020304" pitchFamily="18" charset="0"/>
                        </a:rPr>
                      </a:br>
                      <a:r>
                        <a:rPr lang="en-US" sz="1100" b="0" dirty="0">
                          <a:solidFill>
                            <a:srgbClr val="333333"/>
                          </a:solidFill>
                          <a:effectLst/>
                          <a:latin typeface="Arial" panose="020B0604020202020204" pitchFamily="34" charset="0"/>
                          <a:ea typeface="Times New Roman" panose="02020603050405020304" pitchFamily="18" charset="0"/>
                        </a:rPr>
                        <a:t>Youth are increasingly taking initiative, whether by leading group activities, mentoring peers, or participating in specialized programs. Former students now in college return to lead classes in our program, offering real-time examples of growth and leadership in action.</a:t>
                      </a:r>
                      <a:br>
                        <a:rPr lang="en-US" sz="1100" b="0" dirty="0">
                          <a:solidFill>
                            <a:srgbClr val="333333"/>
                          </a:solidFill>
                          <a:effectLst/>
                          <a:latin typeface="Arial" panose="020B0604020202020204" pitchFamily="34" charset="0"/>
                          <a:ea typeface="Times New Roman" panose="02020603050405020304" pitchFamily="18" charset="0"/>
                        </a:rPr>
                      </a:br>
                      <a:br>
                        <a:rPr lang="en-US" sz="1100" b="0" dirty="0">
                          <a:solidFill>
                            <a:srgbClr val="333333"/>
                          </a:solidFill>
                          <a:effectLst/>
                          <a:latin typeface="Arial" panose="020B0604020202020204" pitchFamily="34" charset="0"/>
                          <a:ea typeface="Times New Roman" panose="02020603050405020304" pitchFamily="18" charset="0"/>
                        </a:rPr>
                      </a:br>
                      <a:r>
                        <a:rPr lang="en-US" sz="1100" b="0" dirty="0">
                          <a:solidFill>
                            <a:srgbClr val="333333"/>
                          </a:solidFill>
                          <a:effectLst/>
                          <a:latin typeface="Arial" panose="020B0604020202020204" pitchFamily="34" charset="0"/>
                          <a:ea typeface="Times New Roman" panose="02020603050405020304" pitchFamily="18" charset="0"/>
                        </a:rPr>
                        <a:t>We track progress through participation levels, completed projects, and behavioral changes. Staff have observed increased confidence, improved communication, and a greater willingness among youth to take on responsibilities, speak publicly, and support others. These shifts reflect measurable development aligned with our goals.</a:t>
                      </a:r>
                      <a:endParaRPr lang="en-US" sz="1800" b="0" dirty="0">
                        <a:effectLst/>
                        <a:latin typeface="Times New Roman" panose="02020603050405020304" pitchFamily="18" charset="0"/>
                        <a:ea typeface="Times New Roman" panose="02020603050405020304" pitchFamily="18" charset="0"/>
                      </a:endParaRPr>
                    </a:p>
                  </a:txBody>
                  <a:tcPr marL="68580" marR="68580" marT="0" marB="0">
                    <a:lnL w="12700" cmpd="sng">
                      <a:noFill/>
                      <a:prstDash val="solid"/>
                    </a:lnL>
                    <a:lnR w="12700" cmpd="sng">
                      <a:noFill/>
                      <a:prstDash val="solid"/>
                    </a:lnR>
                    <a:lnT w="38100" cmpd="sng">
                      <a:noFill/>
                    </a:lnT>
                    <a:lnB w="12700" cmpd="sng">
                      <a:noFill/>
                      <a:prstDash val="solid"/>
                    </a:lnB>
                    <a:noFill/>
                  </a:tcPr>
                </a:tc>
                <a:tc>
                  <a:txBody>
                    <a:bodyPr/>
                    <a:lstStyle/>
                    <a:p>
                      <a:pPr marL="342900" marR="0" indent="-342900" algn="l">
                        <a:buFont typeface="Arial" panose="020B0604020202020204" pitchFamily="34" charset="0"/>
                        <a:buChar char="•"/>
                      </a:pPr>
                      <a:r>
                        <a:rPr lang="en-US" sz="2500" b="1" cap="none" spc="0" dirty="0">
                          <a:solidFill>
                            <a:schemeClr val="tx1"/>
                          </a:solidFill>
                          <a:effectLst/>
                        </a:rPr>
                        <a:t>Start with numbers </a:t>
                      </a:r>
                      <a:r>
                        <a:rPr lang="en-US" sz="2500" cap="none" spc="0" dirty="0">
                          <a:solidFill>
                            <a:schemeClr val="tx1"/>
                          </a:solidFill>
                          <a:effectLst/>
                        </a:rPr>
                        <a:t>(but keep the context).</a:t>
                      </a:r>
                    </a:p>
                    <a:p>
                      <a:pPr marL="342900" marR="0" indent="-342900" algn="l">
                        <a:buFont typeface="Arial" panose="020B0604020202020204" pitchFamily="34" charset="0"/>
                        <a:buChar char="•"/>
                      </a:pPr>
                      <a:endParaRPr lang="en-US" sz="1000" cap="none" spc="0" dirty="0">
                        <a:solidFill>
                          <a:schemeClr val="tx1"/>
                        </a:solidFill>
                        <a:effectLst/>
                      </a:endParaRPr>
                    </a:p>
                    <a:p>
                      <a:pPr marL="404813" marR="0" indent="0" algn="l">
                        <a:buFont typeface="Arial" panose="020B0604020202020204" pitchFamily="34" charset="0"/>
                        <a:buNone/>
                        <a:tabLst/>
                      </a:pPr>
                      <a:r>
                        <a:rPr lang="en-US" sz="2000" cap="none" spc="0" dirty="0">
                          <a:solidFill>
                            <a:srgbClr val="FF8C25"/>
                          </a:solidFill>
                          <a:effectLst/>
                        </a:rPr>
                        <a:t>In total</a:t>
                      </a:r>
                      <a:r>
                        <a:rPr lang="en-US" sz="2000" b="1" cap="none" spc="0" dirty="0">
                          <a:solidFill>
                            <a:srgbClr val="FF8C25"/>
                          </a:solidFill>
                          <a:effectLst/>
                        </a:rPr>
                        <a:t>, </a:t>
                      </a:r>
                      <a:r>
                        <a:rPr lang="en-US" sz="2400" b="1" cap="none" spc="0" dirty="0">
                          <a:solidFill>
                            <a:srgbClr val="FF8C25"/>
                          </a:solidFill>
                          <a:effectLst/>
                        </a:rPr>
                        <a:t>35 youth participated </a:t>
                      </a:r>
                      <a:r>
                        <a:rPr lang="en-US" sz="2000" cap="none" spc="0" dirty="0">
                          <a:solidFill>
                            <a:srgbClr val="FF8C25"/>
                          </a:solidFill>
                          <a:effectLst/>
                        </a:rPr>
                        <a:t>in our program this year.</a:t>
                      </a:r>
                    </a:p>
                    <a:p>
                      <a:pPr marL="404813" marR="0" indent="0" algn="l">
                        <a:buFont typeface="Arial" panose="020B0604020202020204" pitchFamily="34" charset="0"/>
                        <a:buNone/>
                        <a:tabLst/>
                      </a:pPr>
                      <a:endParaRPr lang="en-US" sz="1200" cap="none" spc="0" dirty="0">
                        <a:solidFill>
                          <a:srgbClr val="FF8C25"/>
                        </a:solidFill>
                        <a:effectLst/>
                      </a:endParaRPr>
                    </a:p>
                    <a:p>
                      <a:pPr marL="404813" marR="0" indent="0" algn="l">
                        <a:buFont typeface="Arial" panose="020B0604020202020204" pitchFamily="34" charset="0"/>
                        <a:buNone/>
                        <a:tabLst/>
                      </a:pPr>
                      <a:r>
                        <a:rPr lang="en-US" sz="2000" cap="none" spc="0" dirty="0">
                          <a:solidFill>
                            <a:srgbClr val="FF8C25"/>
                          </a:solidFill>
                          <a:effectLst/>
                        </a:rPr>
                        <a:t>Of the 35, </a:t>
                      </a:r>
                      <a:r>
                        <a:rPr lang="en-US" sz="2400" b="1" cap="none" spc="0" dirty="0">
                          <a:solidFill>
                            <a:srgbClr val="FF8C25"/>
                          </a:solidFill>
                          <a:effectLst/>
                        </a:rPr>
                        <a:t>25 youth (71%) took on leadership positions </a:t>
                      </a:r>
                      <a:r>
                        <a:rPr lang="en-US" sz="2000" cap="none" spc="0" dirty="0">
                          <a:solidFill>
                            <a:srgbClr val="FF8C25"/>
                          </a:solidFill>
                          <a:effectLst/>
                        </a:rPr>
                        <a:t>within the program, their schools, or their communities. </a:t>
                      </a:r>
                      <a:r>
                        <a:rPr lang="en-US" sz="2000" i="1" cap="none" spc="0" dirty="0">
                          <a:solidFill>
                            <a:srgbClr val="FF8C25"/>
                          </a:solidFill>
                          <a:effectLst/>
                        </a:rPr>
                        <a:t>(Leadership &amp; Development)</a:t>
                      </a:r>
                    </a:p>
                    <a:p>
                      <a:pPr marL="404813" marR="0" indent="0" algn="l">
                        <a:buFont typeface="Arial" panose="020B0604020202020204" pitchFamily="34" charset="0"/>
                        <a:buNone/>
                        <a:tabLst/>
                      </a:pPr>
                      <a:endParaRPr lang="en-US" sz="1200" cap="none" spc="0" dirty="0">
                        <a:solidFill>
                          <a:srgbClr val="FF8C25"/>
                        </a:solidFill>
                        <a:effectLst/>
                      </a:endParaRPr>
                    </a:p>
                    <a:p>
                      <a:pPr marL="404813" marR="0" indent="0" algn="l">
                        <a:buFont typeface="Arial" panose="020B0604020202020204" pitchFamily="34" charset="0"/>
                        <a:buNone/>
                        <a:tabLst/>
                      </a:pPr>
                      <a:r>
                        <a:rPr lang="en-US" sz="2000" b="1" cap="none" spc="0" dirty="0">
                          <a:solidFill>
                            <a:srgbClr val="FF8C25"/>
                          </a:solidFill>
                          <a:effectLst/>
                        </a:rPr>
                        <a:t>Examples</a:t>
                      </a:r>
                      <a:r>
                        <a:rPr lang="en-US" sz="2000" cap="none" spc="0" dirty="0">
                          <a:solidFill>
                            <a:srgbClr val="FF8C25"/>
                          </a:solidFill>
                          <a:effectLst/>
                        </a:rPr>
                        <a:t> of leadership accomplishments include XXX…</a:t>
                      </a:r>
                    </a:p>
                  </a:txBody>
                  <a:tcPr marL="0" marR="127551" marT="0" marB="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16018767"/>
                  </a:ext>
                </a:extLst>
              </a:tr>
            </a:tbl>
          </a:graphicData>
        </a:graphic>
      </p:graphicFrame>
      <p:sp>
        <p:nvSpPr>
          <p:cNvPr id="3" name="TextBox 2">
            <a:extLst>
              <a:ext uri="{FF2B5EF4-FFF2-40B4-BE49-F238E27FC236}">
                <a16:creationId xmlns:a16="http://schemas.microsoft.com/office/drawing/2014/main" id="{446C11F9-5AB5-9988-E9BA-025B08E4E118}"/>
              </a:ext>
            </a:extLst>
          </p:cNvPr>
          <p:cNvSpPr txBox="1"/>
          <p:nvPr/>
        </p:nvSpPr>
        <p:spPr>
          <a:xfrm>
            <a:off x="920626" y="619778"/>
            <a:ext cx="10794362" cy="769441"/>
          </a:xfrm>
          <a:prstGeom prst="rect">
            <a:avLst/>
          </a:prstGeom>
          <a:noFill/>
        </p:spPr>
        <p:txBody>
          <a:bodyPr wrap="square" rtlCol="0">
            <a:spAutoFit/>
          </a:bodyPr>
          <a:lstStyle/>
          <a:p>
            <a:r>
              <a:rPr lang="en-US" sz="4400" dirty="0">
                <a:solidFill>
                  <a:srgbClr val="FF8C25"/>
                </a:solidFill>
              </a:rPr>
              <a:t>Provide a Measurement Along with the Story</a:t>
            </a:r>
          </a:p>
        </p:txBody>
      </p:sp>
    </p:spTree>
    <p:extLst>
      <p:ext uri="{BB962C8B-B14F-4D97-AF65-F5344CB8AC3E}">
        <p14:creationId xmlns:p14="http://schemas.microsoft.com/office/powerpoint/2010/main" val="20059780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8E3A71-39E7-FD9C-2920-A8C96B898E8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2484D52-213C-5636-D0F6-4D46619AECC1}"/>
              </a:ext>
            </a:extLst>
          </p:cNvPr>
          <p:cNvGraphicFramePr>
            <a:graphicFrameLocks noGrp="1"/>
          </p:cNvGraphicFramePr>
          <p:nvPr>
            <p:extLst>
              <p:ext uri="{D42A27DB-BD31-4B8C-83A1-F6EECF244321}">
                <p14:modId xmlns:p14="http://schemas.microsoft.com/office/powerpoint/2010/main" val="3148399339"/>
              </p:ext>
            </p:extLst>
          </p:nvPr>
        </p:nvGraphicFramePr>
        <p:xfrm>
          <a:off x="820137" y="1168654"/>
          <a:ext cx="10551727" cy="4623816"/>
        </p:xfrm>
        <a:graphic>
          <a:graphicData uri="http://schemas.openxmlformats.org/drawingml/2006/table">
            <a:tbl>
              <a:tblPr firstRow="1" firstCol="1" bandRow="1">
                <a:noFill/>
                <a:tableStyleId>{5C22544A-7EE6-4342-B048-85BDC9FD1C3A}</a:tableStyleId>
              </a:tblPr>
              <a:tblGrid>
                <a:gridCol w="4719003">
                  <a:extLst>
                    <a:ext uri="{9D8B030D-6E8A-4147-A177-3AD203B41FA5}">
                      <a16:colId xmlns:a16="http://schemas.microsoft.com/office/drawing/2014/main" val="2293963007"/>
                    </a:ext>
                  </a:extLst>
                </a:gridCol>
                <a:gridCol w="5832724">
                  <a:extLst>
                    <a:ext uri="{9D8B030D-6E8A-4147-A177-3AD203B41FA5}">
                      <a16:colId xmlns:a16="http://schemas.microsoft.com/office/drawing/2014/main" val="2227732749"/>
                    </a:ext>
                  </a:extLst>
                </a:gridCol>
              </a:tblGrid>
              <a:tr h="539496">
                <a:tc>
                  <a:txBody>
                    <a:bodyPr/>
                    <a:lstStyle/>
                    <a:p>
                      <a:pPr marL="0" marR="0" algn="l">
                        <a:buNone/>
                      </a:pPr>
                      <a:r>
                        <a:rPr lang="en-US" sz="3300" b="1" cap="none" spc="30" dirty="0">
                          <a:solidFill>
                            <a:srgbClr val="133F5B"/>
                          </a:solidFill>
                          <a:effectLst/>
                        </a:rPr>
                        <a:t>Reporting Example</a:t>
                      </a:r>
                    </a:p>
                  </a:txBody>
                  <a:tcPr marL="0" marR="18860"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marL="0" marR="0" algn="l">
                        <a:buNone/>
                      </a:pPr>
                      <a:r>
                        <a:rPr lang="en-US" sz="3300" b="1" cap="none" spc="30" dirty="0">
                          <a:solidFill>
                            <a:srgbClr val="133F5B"/>
                          </a:solidFill>
                          <a:effectLst/>
                        </a:rPr>
                        <a:t>Strengthening Tips</a:t>
                      </a:r>
                    </a:p>
                  </a:txBody>
                  <a:tcPr marL="0" marR="18860" marT="0" marB="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2025498666"/>
                  </a:ext>
                </a:extLst>
              </a:tr>
              <a:tr h="3938016">
                <a:tc>
                  <a:txBody>
                    <a:bodyPr/>
                    <a:lstStyle/>
                    <a:p>
                      <a:pPr marL="0" marR="0">
                        <a:buNone/>
                      </a:pPr>
                      <a:r>
                        <a:rPr lang="en-US" sz="1200" b="0" i="0" kern="1200" dirty="0">
                          <a:solidFill>
                            <a:schemeClr val="tx1"/>
                          </a:solidFill>
                          <a:effectLst/>
                          <a:latin typeface="+mn-lt"/>
                          <a:ea typeface="+mn-ea"/>
                          <a:cs typeface="+mn-cs"/>
                        </a:rPr>
                        <a:t>This fiscal year, we have made significant strides in enhancing resource navigation for the youth we serve. Through the expansion of our services, participants have increased access to individualized support in areas such as health, education, employment, housing, and social services. Youth are now more easily able to meet one-on-one with staff to identify needs, set goals, and connect to appropriate community resources in a safe and supportive environment. </a:t>
                      </a:r>
                    </a:p>
                    <a:p>
                      <a:pPr marL="0" marR="0">
                        <a:buNone/>
                      </a:pPr>
                      <a:endParaRPr lang="en-US" sz="1200" b="0" i="0" kern="1200" dirty="0">
                        <a:solidFill>
                          <a:schemeClr val="tx1"/>
                        </a:solidFill>
                        <a:effectLst/>
                        <a:latin typeface="+mn-lt"/>
                        <a:ea typeface="+mn-ea"/>
                        <a:cs typeface="+mn-cs"/>
                      </a:endParaRPr>
                    </a:p>
                    <a:p>
                      <a:pPr marL="0" marR="0">
                        <a:buNone/>
                      </a:pPr>
                      <a:r>
                        <a:rPr lang="en-US" sz="1200" b="0" i="0" kern="1200" dirty="0">
                          <a:solidFill>
                            <a:schemeClr val="tx1"/>
                          </a:solidFill>
                          <a:effectLst/>
                          <a:latin typeface="+mn-lt"/>
                          <a:ea typeface="+mn-ea"/>
                          <a:cs typeface="+mn-cs"/>
                        </a:rPr>
                        <a:t>Additionally, our programs have integrated resource navigation into their core programming, ensuring that youth learn how to access and utilize services themselves. Partnerships with community organizations have further expanded the range of opportunities and guidance available to participants. </a:t>
                      </a:r>
                    </a:p>
                    <a:p>
                      <a:pPr marL="0" marR="0">
                        <a:buNone/>
                      </a:pPr>
                      <a:endParaRPr lang="en-US" sz="1200" b="0" i="0" kern="1200" dirty="0">
                        <a:solidFill>
                          <a:schemeClr val="tx1"/>
                        </a:solidFill>
                        <a:effectLst/>
                        <a:latin typeface="+mn-lt"/>
                        <a:ea typeface="+mn-ea"/>
                        <a:cs typeface="+mn-cs"/>
                      </a:endParaRPr>
                    </a:p>
                    <a:p>
                      <a:pPr marL="0" marR="0">
                        <a:buNone/>
                      </a:pPr>
                      <a:r>
                        <a:rPr lang="en-US" sz="1200" b="0" i="0" kern="1200" dirty="0">
                          <a:solidFill>
                            <a:schemeClr val="tx1"/>
                          </a:solidFill>
                          <a:effectLst/>
                          <a:latin typeface="+mn-lt"/>
                          <a:ea typeface="+mn-ea"/>
                          <a:cs typeface="+mn-cs"/>
                        </a:rPr>
                        <a:t>As a result, youth report feeling more confident in identifying and accessing the resources they need to support their personal, academic, and professional growth. This enhanced capacity to navigate resources has directly contributed to greater youth independence, resilience, and long-term stability, demonstrating that our OFCY-funded programming is effectively equipping participants with essential life skills and support networks.</a:t>
                      </a:r>
                      <a:endParaRPr lang="en-US"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mpd="sng">
                      <a:noFill/>
                      <a:prstDash val="solid"/>
                    </a:lnL>
                    <a:lnR w="12700" cmpd="sng">
                      <a:noFill/>
                      <a:prstDash val="solid"/>
                    </a:lnR>
                    <a:lnT w="38100" cmpd="sng">
                      <a:noFill/>
                    </a:lnT>
                    <a:lnB w="12700" cmpd="sng">
                      <a:noFill/>
                      <a:prstDash val="solid"/>
                    </a:lnB>
                    <a:noFill/>
                  </a:tcPr>
                </a:tc>
                <a:tc>
                  <a:txBody>
                    <a:bodyPr/>
                    <a:lstStyle/>
                    <a:p>
                      <a:pPr marL="342900" marR="0" indent="-342900" algn="l">
                        <a:buFont typeface="Arial" panose="020B0604020202020204" pitchFamily="34" charset="0"/>
                        <a:buChar char="•"/>
                      </a:pPr>
                      <a:r>
                        <a:rPr lang="en-US" sz="2500" b="1" cap="none" spc="0" dirty="0">
                          <a:solidFill>
                            <a:schemeClr val="tx1"/>
                          </a:solidFill>
                          <a:effectLst/>
                        </a:rPr>
                        <a:t>Start with numbers </a:t>
                      </a:r>
                      <a:r>
                        <a:rPr lang="en-US" sz="2500" cap="none" spc="0" dirty="0">
                          <a:solidFill>
                            <a:schemeClr val="tx1"/>
                          </a:solidFill>
                          <a:effectLst/>
                        </a:rPr>
                        <a:t>(but keep the context).</a:t>
                      </a:r>
                    </a:p>
                    <a:p>
                      <a:pPr marL="342900" marR="0" indent="-342900" algn="l">
                        <a:buFont typeface="Arial" panose="020B0604020202020204" pitchFamily="34" charset="0"/>
                        <a:buChar char="•"/>
                      </a:pPr>
                      <a:endParaRPr lang="en-US" sz="1000" cap="none" spc="0" dirty="0">
                        <a:solidFill>
                          <a:schemeClr val="tx1"/>
                        </a:solidFill>
                        <a:effectLst/>
                      </a:endParaRPr>
                    </a:p>
                    <a:p>
                      <a:pPr marL="404813" marR="0" indent="0" algn="l">
                        <a:buFont typeface="Arial" panose="020B0604020202020204" pitchFamily="34" charset="0"/>
                        <a:buNone/>
                        <a:tabLst/>
                      </a:pPr>
                      <a:r>
                        <a:rPr lang="en-US" sz="2000" cap="none" spc="0" dirty="0">
                          <a:solidFill>
                            <a:srgbClr val="FF8C25"/>
                          </a:solidFill>
                          <a:effectLst/>
                        </a:rPr>
                        <a:t>In total</a:t>
                      </a:r>
                      <a:r>
                        <a:rPr lang="en-US" sz="2000" b="1" cap="none" spc="0" dirty="0">
                          <a:solidFill>
                            <a:srgbClr val="FF8C25"/>
                          </a:solidFill>
                          <a:effectLst/>
                        </a:rPr>
                        <a:t>, </a:t>
                      </a:r>
                      <a:r>
                        <a:rPr lang="en-US" sz="2400" b="1" cap="none" spc="0" dirty="0">
                          <a:solidFill>
                            <a:srgbClr val="FF8C25"/>
                          </a:solidFill>
                          <a:effectLst/>
                        </a:rPr>
                        <a:t>35 youth participated </a:t>
                      </a:r>
                      <a:r>
                        <a:rPr lang="en-US" sz="2000" cap="none" spc="0" dirty="0">
                          <a:solidFill>
                            <a:srgbClr val="FF8C25"/>
                          </a:solidFill>
                          <a:effectLst/>
                        </a:rPr>
                        <a:t>in our program this year.</a:t>
                      </a:r>
                    </a:p>
                    <a:p>
                      <a:pPr marL="404813" marR="0" indent="0" algn="l">
                        <a:buFont typeface="Arial" panose="020B0604020202020204" pitchFamily="34" charset="0"/>
                        <a:buNone/>
                        <a:tabLst/>
                      </a:pPr>
                      <a:endParaRPr lang="en-US" sz="1200" cap="none" spc="0" dirty="0">
                        <a:solidFill>
                          <a:srgbClr val="FF8C25"/>
                        </a:solidFill>
                        <a:effectLst/>
                      </a:endParaRPr>
                    </a:p>
                    <a:p>
                      <a:pPr marL="404813" marR="0" indent="0" algn="l">
                        <a:buFont typeface="Arial" panose="020B0604020202020204" pitchFamily="34" charset="0"/>
                        <a:buNone/>
                        <a:tabLst/>
                      </a:pPr>
                      <a:r>
                        <a:rPr lang="en-US" sz="2000" cap="none" spc="0" dirty="0">
                          <a:solidFill>
                            <a:srgbClr val="FF8C25"/>
                          </a:solidFill>
                          <a:effectLst/>
                        </a:rPr>
                        <a:t>Of the 35, </a:t>
                      </a:r>
                      <a:r>
                        <a:rPr lang="en-US" sz="2400" b="1" cap="none" spc="0" dirty="0">
                          <a:solidFill>
                            <a:srgbClr val="FF8C25"/>
                          </a:solidFill>
                          <a:effectLst/>
                        </a:rPr>
                        <a:t>25 youth (71%) received resource navigation support.</a:t>
                      </a:r>
                    </a:p>
                    <a:p>
                      <a:pPr marL="404813" marR="0" indent="0" algn="l">
                        <a:buFont typeface="Arial" panose="020B0604020202020204" pitchFamily="34" charset="0"/>
                        <a:buNone/>
                        <a:tabLst/>
                      </a:pPr>
                      <a:endParaRPr lang="en-US" sz="2400" b="1" cap="none" spc="0" dirty="0">
                        <a:solidFill>
                          <a:srgbClr val="FF8C25"/>
                        </a:solidFill>
                        <a:effectLst/>
                      </a:endParaRPr>
                    </a:p>
                    <a:p>
                      <a:pPr marL="404813" marR="0" indent="0" algn="l">
                        <a:buFont typeface="Arial" panose="020B0604020202020204" pitchFamily="34" charset="0"/>
                        <a:buNone/>
                        <a:tabLst/>
                      </a:pPr>
                      <a:r>
                        <a:rPr lang="en-US" sz="2400" b="1" cap="none" spc="0" dirty="0">
                          <a:solidFill>
                            <a:srgbClr val="FF8C25"/>
                          </a:solidFill>
                          <a:effectLst/>
                        </a:rPr>
                        <a:t>A total of 150 resources were  </a:t>
                      </a:r>
                      <a:r>
                        <a:rPr lang="en-US" sz="2400" b="0" cap="none" spc="0" dirty="0">
                          <a:solidFill>
                            <a:srgbClr val="FF8C25"/>
                          </a:solidFill>
                          <a:effectLst/>
                        </a:rPr>
                        <a:t>provided to these 25 youth</a:t>
                      </a:r>
                      <a:r>
                        <a:rPr lang="en-US" sz="2000" cap="none" spc="0" dirty="0">
                          <a:solidFill>
                            <a:srgbClr val="FF8C25"/>
                          </a:solidFill>
                          <a:effectLst/>
                        </a:rPr>
                        <a:t>. </a:t>
                      </a:r>
                      <a:r>
                        <a:rPr lang="en-US" sz="2000" i="1" cap="none" spc="0" dirty="0">
                          <a:solidFill>
                            <a:srgbClr val="FF8C25"/>
                          </a:solidFill>
                          <a:effectLst/>
                        </a:rPr>
                        <a:t>(connections and resources)</a:t>
                      </a:r>
                    </a:p>
                    <a:p>
                      <a:pPr marL="404813" marR="0" indent="0" algn="l">
                        <a:buFont typeface="Arial" panose="020B0604020202020204" pitchFamily="34" charset="0"/>
                        <a:buNone/>
                        <a:tabLst/>
                      </a:pPr>
                      <a:endParaRPr lang="en-US" sz="1200" cap="none" spc="0" dirty="0">
                        <a:solidFill>
                          <a:srgbClr val="FF8C25"/>
                        </a:solidFill>
                        <a:effectLst/>
                      </a:endParaRPr>
                    </a:p>
                    <a:p>
                      <a:pPr marL="404813" marR="0" indent="0" algn="l">
                        <a:buFont typeface="Arial" panose="020B0604020202020204" pitchFamily="34" charset="0"/>
                        <a:buNone/>
                        <a:tabLst/>
                      </a:pPr>
                      <a:r>
                        <a:rPr lang="en-US" sz="2000" b="1" cap="none" spc="0" dirty="0">
                          <a:solidFill>
                            <a:srgbClr val="FF8C25"/>
                          </a:solidFill>
                          <a:effectLst/>
                        </a:rPr>
                        <a:t>Examples</a:t>
                      </a:r>
                      <a:r>
                        <a:rPr lang="en-US" sz="2000" cap="none" spc="0" dirty="0">
                          <a:solidFill>
                            <a:srgbClr val="FF8C25"/>
                          </a:solidFill>
                          <a:effectLst/>
                        </a:rPr>
                        <a:t> of resources provided include XXX…</a:t>
                      </a:r>
                    </a:p>
                  </a:txBody>
                  <a:tcPr marL="0" marR="127551" marT="0" marB="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16018767"/>
                  </a:ext>
                </a:extLst>
              </a:tr>
            </a:tbl>
          </a:graphicData>
        </a:graphic>
      </p:graphicFrame>
      <p:sp>
        <p:nvSpPr>
          <p:cNvPr id="6" name="TextBox 5">
            <a:extLst>
              <a:ext uri="{FF2B5EF4-FFF2-40B4-BE49-F238E27FC236}">
                <a16:creationId xmlns:a16="http://schemas.microsoft.com/office/drawing/2014/main" id="{6E5D7898-7670-514C-85CF-EB9902A58ACC}"/>
              </a:ext>
            </a:extLst>
          </p:cNvPr>
          <p:cNvSpPr txBox="1"/>
          <p:nvPr/>
        </p:nvSpPr>
        <p:spPr>
          <a:xfrm>
            <a:off x="698819" y="458470"/>
            <a:ext cx="10794362" cy="769441"/>
          </a:xfrm>
          <a:prstGeom prst="rect">
            <a:avLst/>
          </a:prstGeom>
          <a:noFill/>
        </p:spPr>
        <p:txBody>
          <a:bodyPr wrap="square" rtlCol="0">
            <a:spAutoFit/>
          </a:bodyPr>
          <a:lstStyle/>
          <a:p>
            <a:r>
              <a:rPr lang="en-US" sz="4400" dirty="0">
                <a:solidFill>
                  <a:srgbClr val="FF8C25"/>
                </a:solidFill>
              </a:rPr>
              <a:t>Provide a Measurement Along with the Story</a:t>
            </a:r>
          </a:p>
        </p:txBody>
      </p:sp>
    </p:spTree>
    <p:extLst>
      <p:ext uri="{BB962C8B-B14F-4D97-AF65-F5344CB8AC3E}">
        <p14:creationId xmlns:p14="http://schemas.microsoft.com/office/powerpoint/2010/main" val="5083245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1507D-B8DB-59C1-7B0B-1B818E5FD17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3672F5E1-411F-AE56-8C2A-DEE012A4D1F4}"/>
              </a:ext>
            </a:extLst>
          </p:cNvPr>
          <p:cNvGraphicFramePr>
            <a:graphicFrameLocks noGrp="1"/>
          </p:cNvGraphicFramePr>
          <p:nvPr>
            <p:extLst>
              <p:ext uri="{D42A27DB-BD31-4B8C-83A1-F6EECF244321}">
                <p14:modId xmlns:p14="http://schemas.microsoft.com/office/powerpoint/2010/main" val="1281965201"/>
              </p:ext>
            </p:extLst>
          </p:nvPr>
        </p:nvGraphicFramePr>
        <p:xfrm>
          <a:off x="1021786" y="1580844"/>
          <a:ext cx="10148427" cy="4888992"/>
        </p:xfrm>
        <a:graphic>
          <a:graphicData uri="http://schemas.openxmlformats.org/drawingml/2006/table">
            <a:tbl>
              <a:tblPr firstRow="1" firstCol="1" bandRow="1">
                <a:noFill/>
                <a:tableStyleId>{5C22544A-7EE6-4342-B048-85BDC9FD1C3A}</a:tableStyleId>
              </a:tblPr>
              <a:tblGrid>
                <a:gridCol w="3951999">
                  <a:extLst>
                    <a:ext uri="{9D8B030D-6E8A-4147-A177-3AD203B41FA5}">
                      <a16:colId xmlns:a16="http://schemas.microsoft.com/office/drawing/2014/main" val="2293963007"/>
                    </a:ext>
                  </a:extLst>
                </a:gridCol>
                <a:gridCol w="6196428">
                  <a:extLst>
                    <a:ext uri="{9D8B030D-6E8A-4147-A177-3AD203B41FA5}">
                      <a16:colId xmlns:a16="http://schemas.microsoft.com/office/drawing/2014/main" val="2227732749"/>
                    </a:ext>
                  </a:extLst>
                </a:gridCol>
              </a:tblGrid>
              <a:tr h="1042416">
                <a:tc>
                  <a:txBody>
                    <a:bodyPr/>
                    <a:lstStyle/>
                    <a:p>
                      <a:pPr marL="0" marR="0" algn="l">
                        <a:buNone/>
                      </a:pPr>
                      <a:r>
                        <a:rPr lang="en-US" sz="3300" b="1" cap="none" spc="30" dirty="0">
                          <a:solidFill>
                            <a:srgbClr val="133F5B"/>
                          </a:solidFill>
                          <a:effectLst/>
                        </a:rPr>
                        <a:t>Reporting Examples</a:t>
                      </a:r>
                    </a:p>
                  </a:txBody>
                  <a:tcPr marL="0" marR="18860"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marL="173038" marR="0" indent="0" algn="l">
                        <a:buNone/>
                        <a:tabLst/>
                      </a:pPr>
                      <a:r>
                        <a:rPr lang="en-US" sz="3300" b="1" cap="none" spc="30" dirty="0">
                          <a:solidFill>
                            <a:srgbClr val="133F5B"/>
                          </a:solidFill>
                          <a:effectLst/>
                        </a:rPr>
                        <a:t>Strengthening Tips</a:t>
                      </a:r>
                    </a:p>
                  </a:txBody>
                  <a:tcPr marL="0" marR="18860" marT="0" marB="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2025498666"/>
                  </a:ext>
                </a:extLst>
              </a:tr>
              <a:tr h="3846576">
                <a:tc>
                  <a:txBody>
                    <a:bodyPr/>
                    <a:lstStyle/>
                    <a:p>
                      <a:pPr marL="0" marR="0" algn="l">
                        <a:buNone/>
                      </a:pPr>
                      <a:r>
                        <a:rPr lang="en-US" sz="2400" b="0" kern="1200" dirty="0">
                          <a:solidFill>
                            <a:schemeClr val="tx1"/>
                          </a:solidFill>
                          <a:effectLst/>
                          <a:latin typeface="+mn-lt"/>
                          <a:ea typeface="+mn-ea"/>
                          <a:cs typeface="+mn-cs"/>
                        </a:rPr>
                        <a:t>We have measured our outcomes by the feedback of our parents through each day they arrive to sign out their kids. We have a practice to communicate each day and talk to the families while they wait. </a:t>
                      </a:r>
                      <a:r>
                        <a:rPr lang="en-US" sz="2400" b="0" kern="1200" dirty="0">
                          <a:solidFill>
                            <a:schemeClr val="lt1"/>
                          </a:solidFill>
                          <a:effectLst/>
                          <a:latin typeface="+mn-lt"/>
                          <a:ea typeface="+mn-ea"/>
                          <a:cs typeface="+mn-cs"/>
                        </a:rPr>
                        <a:t>on </a:t>
                      </a:r>
                      <a:r>
                        <a:rPr lang="en-US" sz="1800" b="1" kern="1200" dirty="0">
                          <a:solidFill>
                            <a:schemeClr val="lt1"/>
                          </a:solidFill>
                          <a:effectLst/>
                          <a:latin typeface="+mn-lt"/>
                          <a:ea typeface="+mn-ea"/>
                          <a:cs typeface="+mn-cs"/>
                        </a:rPr>
                        <a:t>their children. Most of the feedback we received has been overwhelmingly positive. </a:t>
                      </a:r>
                      <a:endParaRPr lang="en-US" sz="2500" b="0" cap="none" spc="0" dirty="0">
                        <a:solidFill>
                          <a:schemeClr val="tx1"/>
                        </a:solidFill>
                        <a:effectLst/>
                        <a:latin typeface="Times New Roman" panose="02020603050405020304" pitchFamily="18" charset="0"/>
                        <a:ea typeface="Times New Roman" panose="02020603050405020304" pitchFamily="18" charset="0"/>
                      </a:endParaRPr>
                    </a:p>
                  </a:txBody>
                  <a:tcPr marL="0" marR="127551" marT="0" marB="0">
                    <a:lnL w="12700" cmpd="sng">
                      <a:noFill/>
                      <a:prstDash val="solid"/>
                    </a:lnL>
                    <a:lnR w="12700" cmpd="sng">
                      <a:noFill/>
                      <a:prstDash val="solid"/>
                    </a:lnR>
                    <a:lnT w="38100" cmpd="sng">
                      <a:noFill/>
                    </a:lnT>
                    <a:lnB w="12700" cmpd="sng">
                      <a:noFill/>
                      <a:prstDash val="solid"/>
                    </a:lnB>
                    <a:noFill/>
                  </a:tcPr>
                </a:tc>
                <a:tc>
                  <a:txBody>
                    <a:bodyPr/>
                    <a:lstStyle/>
                    <a:p>
                      <a:pPr marL="571500" marR="0" indent="-334963" algn="l">
                        <a:buFont typeface="Arial" panose="020B0604020202020204" pitchFamily="34" charset="0"/>
                        <a:buChar char="•"/>
                        <a:tabLst/>
                      </a:pPr>
                      <a:r>
                        <a:rPr lang="en-US" sz="2500" b="1" cap="none" spc="0" dirty="0">
                          <a:solidFill>
                            <a:schemeClr val="tx1"/>
                          </a:solidFill>
                          <a:effectLst/>
                        </a:rPr>
                        <a:t>Post a feedback board </a:t>
                      </a:r>
                      <a:r>
                        <a:rPr lang="en-US" sz="2500" cap="none" spc="0" dirty="0">
                          <a:solidFill>
                            <a:schemeClr val="tx1"/>
                          </a:solidFill>
                          <a:effectLst/>
                        </a:rPr>
                        <a:t>at sign-out to collect parent feedback.</a:t>
                      </a:r>
                    </a:p>
                    <a:p>
                      <a:pPr marL="571500" marR="0" indent="-334963" algn="l">
                        <a:buNone/>
                        <a:tabLst/>
                      </a:pPr>
                      <a:endParaRPr lang="en-US" sz="2500" cap="none" spc="0" dirty="0">
                        <a:solidFill>
                          <a:schemeClr val="tx1"/>
                        </a:solidFill>
                        <a:effectLst/>
                      </a:endParaRPr>
                    </a:p>
                    <a:p>
                      <a:pPr marL="522288" indent="0">
                        <a:tabLst/>
                      </a:pPr>
                      <a:r>
                        <a:rPr lang="en-US" sz="2200" kern="1200" dirty="0">
                          <a:solidFill>
                            <a:srgbClr val="FF8C25"/>
                          </a:solidFill>
                          <a:effectLst/>
                          <a:latin typeface="+mn-lt"/>
                          <a:ea typeface="+mn-ea"/>
                          <a:cs typeface="+mn-cs"/>
                        </a:rPr>
                        <a:t>We received feedback from </a:t>
                      </a:r>
                      <a:r>
                        <a:rPr lang="en-US" sz="2200" b="1" kern="1200" dirty="0">
                          <a:solidFill>
                            <a:srgbClr val="FF8C25"/>
                          </a:solidFill>
                          <a:effectLst/>
                          <a:latin typeface="+mn-lt"/>
                          <a:ea typeface="+mn-ea"/>
                          <a:cs typeface="+mn-cs"/>
                        </a:rPr>
                        <a:t>210 parents</a:t>
                      </a:r>
                      <a:r>
                        <a:rPr lang="en-US" sz="2200" kern="1200" dirty="0">
                          <a:solidFill>
                            <a:srgbClr val="FF8C25"/>
                          </a:solidFill>
                          <a:effectLst/>
                          <a:latin typeface="+mn-lt"/>
                          <a:ea typeface="+mn-ea"/>
                          <a:cs typeface="+mn-cs"/>
                        </a:rPr>
                        <a:t>. </a:t>
                      </a:r>
                    </a:p>
                    <a:p>
                      <a:pPr marL="522288" indent="0">
                        <a:tabLst/>
                      </a:pPr>
                      <a:r>
                        <a:rPr lang="en-US" sz="2200" kern="1200" dirty="0">
                          <a:solidFill>
                            <a:srgbClr val="FF8C25"/>
                          </a:solidFill>
                          <a:effectLst/>
                          <a:latin typeface="+mn-lt"/>
                          <a:ea typeface="+mn-ea"/>
                          <a:cs typeface="+mn-cs"/>
                        </a:rPr>
                        <a:t> </a:t>
                      </a:r>
                    </a:p>
                    <a:p>
                      <a:pPr marL="522288" indent="0">
                        <a:tabLst/>
                      </a:pPr>
                      <a:r>
                        <a:rPr lang="en-US" sz="2200" kern="1200" dirty="0">
                          <a:solidFill>
                            <a:srgbClr val="FF8C25"/>
                          </a:solidFill>
                          <a:effectLst/>
                          <a:latin typeface="+mn-lt"/>
                          <a:ea typeface="+mn-ea"/>
                          <a:cs typeface="+mn-cs"/>
                        </a:rPr>
                        <a:t>Of the feedback received, </a:t>
                      </a:r>
                      <a:r>
                        <a:rPr lang="en-US" sz="2200" b="1" kern="1200" dirty="0">
                          <a:solidFill>
                            <a:srgbClr val="FF8C25"/>
                          </a:solidFill>
                          <a:effectLst/>
                          <a:latin typeface="+mn-lt"/>
                          <a:ea typeface="+mn-ea"/>
                          <a:cs typeface="+mn-cs"/>
                        </a:rPr>
                        <a:t>200 (95%) parents provided positive feedback </a:t>
                      </a:r>
                      <a:r>
                        <a:rPr lang="en-US" sz="2200" kern="1200" dirty="0">
                          <a:solidFill>
                            <a:srgbClr val="FF8C25"/>
                          </a:solidFill>
                          <a:effectLst/>
                          <a:latin typeface="+mn-lt"/>
                          <a:ea typeface="+mn-ea"/>
                          <a:cs typeface="+mn-cs"/>
                        </a:rPr>
                        <a:t>about their children’s experience in our program </a:t>
                      </a:r>
                      <a:r>
                        <a:rPr lang="en-US" sz="2200" i="1" kern="1200" dirty="0">
                          <a:solidFill>
                            <a:srgbClr val="FF8C25"/>
                          </a:solidFill>
                          <a:effectLst/>
                          <a:latin typeface="+mn-lt"/>
                          <a:ea typeface="+mn-ea"/>
                          <a:cs typeface="+mn-cs"/>
                        </a:rPr>
                        <a:t>(client satisfaction)</a:t>
                      </a:r>
                      <a:endParaRPr lang="en-US" sz="2200" b="0" i="1" cap="none" spc="0" dirty="0">
                        <a:solidFill>
                          <a:srgbClr val="FF8C25"/>
                        </a:solidFill>
                        <a:effectLst/>
                      </a:endParaRPr>
                    </a:p>
                  </a:txBody>
                  <a:tcPr marL="0" marR="127551" marT="0" marB="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16018767"/>
                  </a:ext>
                </a:extLst>
              </a:tr>
            </a:tbl>
          </a:graphicData>
        </a:graphic>
      </p:graphicFrame>
      <p:sp>
        <p:nvSpPr>
          <p:cNvPr id="5" name="TextBox 4">
            <a:extLst>
              <a:ext uri="{FF2B5EF4-FFF2-40B4-BE49-F238E27FC236}">
                <a16:creationId xmlns:a16="http://schemas.microsoft.com/office/drawing/2014/main" id="{BFC57331-06A1-A83E-9859-5A8156DCBD88}"/>
              </a:ext>
            </a:extLst>
          </p:cNvPr>
          <p:cNvSpPr txBox="1"/>
          <p:nvPr/>
        </p:nvSpPr>
        <p:spPr>
          <a:xfrm>
            <a:off x="920626" y="659082"/>
            <a:ext cx="10794362" cy="769441"/>
          </a:xfrm>
          <a:prstGeom prst="rect">
            <a:avLst/>
          </a:prstGeom>
          <a:noFill/>
        </p:spPr>
        <p:txBody>
          <a:bodyPr wrap="square" rtlCol="0">
            <a:spAutoFit/>
          </a:bodyPr>
          <a:lstStyle/>
          <a:p>
            <a:r>
              <a:rPr lang="en-US" sz="4400" dirty="0">
                <a:solidFill>
                  <a:srgbClr val="FF8C25"/>
                </a:solidFill>
              </a:rPr>
              <a:t>Formalize Documentation (be creative)</a:t>
            </a:r>
          </a:p>
        </p:txBody>
      </p:sp>
    </p:spTree>
    <p:extLst>
      <p:ext uri="{BB962C8B-B14F-4D97-AF65-F5344CB8AC3E}">
        <p14:creationId xmlns:p14="http://schemas.microsoft.com/office/powerpoint/2010/main" val="37168287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35C032-85C4-47D9-C185-BBC278AF81C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B372BE6-1EDD-3C54-A7A8-26FCC6B2744C}"/>
              </a:ext>
            </a:extLst>
          </p:cNvPr>
          <p:cNvGraphicFramePr>
            <a:graphicFrameLocks noGrp="1"/>
          </p:cNvGraphicFramePr>
          <p:nvPr>
            <p:extLst>
              <p:ext uri="{D42A27DB-BD31-4B8C-83A1-F6EECF244321}">
                <p14:modId xmlns:p14="http://schemas.microsoft.com/office/powerpoint/2010/main" val="2065072313"/>
              </p:ext>
            </p:extLst>
          </p:nvPr>
        </p:nvGraphicFramePr>
        <p:xfrm>
          <a:off x="1021786" y="1227911"/>
          <a:ext cx="10148427" cy="4828032"/>
        </p:xfrm>
        <a:graphic>
          <a:graphicData uri="http://schemas.openxmlformats.org/drawingml/2006/table">
            <a:tbl>
              <a:tblPr firstRow="1" firstCol="1" bandRow="1">
                <a:noFill/>
                <a:tableStyleId>{5C22544A-7EE6-4342-B048-85BDC9FD1C3A}</a:tableStyleId>
              </a:tblPr>
              <a:tblGrid>
                <a:gridCol w="3951999">
                  <a:extLst>
                    <a:ext uri="{9D8B030D-6E8A-4147-A177-3AD203B41FA5}">
                      <a16:colId xmlns:a16="http://schemas.microsoft.com/office/drawing/2014/main" val="2293963007"/>
                    </a:ext>
                  </a:extLst>
                </a:gridCol>
                <a:gridCol w="6196428">
                  <a:extLst>
                    <a:ext uri="{9D8B030D-6E8A-4147-A177-3AD203B41FA5}">
                      <a16:colId xmlns:a16="http://schemas.microsoft.com/office/drawing/2014/main" val="2227732749"/>
                    </a:ext>
                  </a:extLst>
                </a:gridCol>
              </a:tblGrid>
              <a:tr h="1042416">
                <a:tc>
                  <a:txBody>
                    <a:bodyPr/>
                    <a:lstStyle/>
                    <a:p>
                      <a:pPr marL="0" marR="0" algn="l">
                        <a:buNone/>
                      </a:pPr>
                      <a:r>
                        <a:rPr lang="en-US" sz="3300" b="1" cap="none" spc="30" dirty="0">
                          <a:solidFill>
                            <a:srgbClr val="133F5B"/>
                          </a:solidFill>
                          <a:effectLst/>
                        </a:rPr>
                        <a:t>Reporting Examples</a:t>
                      </a:r>
                    </a:p>
                  </a:txBody>
                  <a:tcPr marL="0" marR="18860"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marL="173038" marR="0" indent="0" algn="l">
                        <a:buNone/>
                        <a:tabLst/>
                      </a:pPr>
                      <a:r>
                        <a:rPr lang="en-US" sz="3300" b="1" cap="none" spc="30" dirty="0">
                          <a:solidFill>
                            <a:srgbClr val="133F5B"/>
                          </a:solidFill>
                          <a:effectLst/>
                        </a:rPr>
                        <a:t>Strengthening Tips</a:t>
                      </a:r>
                    </a:p>
                  </a:txBody>
                  <a:tcPr marL="0" marR="18860" marT="0" marB="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2025498666"/>
                  </a:ext>
                </a:extLst>
              </a:tr>
              <a:tr h="3785616">
                <a:tc>
                  <a:txBody>
                    <a:bodyPr/>
                    <a:lstStyle/>
                    <a:p>
                      <a:pPr marL="0" marR="0">
                        <a:buNone/>
                      </a:pPr>
                      <a:r>
                        <a:rPr lang="en-US" sz="2400" b="0" dirty="0">
                          <a:solidFill>
                            <a:srgbClr val="000000"/>
                          </a:solidFill>
                          <a:effectLst/>
                          <a:latin typeface="+mn-lt"/>
                          <a:ea typeface="Times New Roman" panose="02020603050405020304" pitchFamily="18" charset="0"/>
                        </a:rPr>
                        <a:t>Provided 218 students with targeted academic support and interventions through Care Management for 56 youth; tutoring for 142 (84 of whom were international students); and Dual Enrollment participation by 20 students</a:t>
                      </a:r>
                      <a:endParaRPr lang="en-US" sz="2400" b="0" dirty="0">
                        <a:effectLst/>
                        <a:latin typeface="+mn-lt"/>
                        <a:ea typeface="Times New Roman" panose="02020603050405020304" pitchFamily="18" charset="0"/>
                      </a:endParaRPr>
                    </a:p>
                  </a:txBody>
                  <a:tcPr marL="68580" marR="68580" marT="0" marB="0">
                    <a:lnL w="12700" cmpd="sng">
                      <a:noFill/>
                      <a:prstDash val="solid"/>
                    </a:lnL>
                    <a:lnR w="12700" cmpd="sng">
                      <a:noFill/>
                      <a:prstDash val="solid"/>
                    </a:lnR>
                    <a:lnT w="38100" cmpd="sng">
                      <a:noFill/>
                    </a:lnT>
                    <a:lnB w="12700" cmpd="sng">
                      <a:noFill/>
                      <a:prstDash val="solid"/>
                    </a:lnB>
                    <a:noFill/>
                  </a:tcPr>
                </a:tc>
                <a:tc>
                  <a:txBody>
                    <a:bodyPr/>
                    <a:lstStyle/>
                    <a:p>
                      <a:pPr marL="457200" lvl="0" indent="-279400">
                        <a:buFont typeface="Arial" panose="020B0604020202020204" pitchFamily="34" charset="0"/>
                        <a:buChar char="•"/>
                        <a:tabLst/>
                      </a:pPr>
                      <a:r>
                        <a:rPr lang="en-US" sz="2000" b="1" kern="1200" dirty="0">
                          <a:solidFill>
                            <a:schemeClr val="dk1"/>
                          </a:solidFill>
                          <a:effectLst/>
                          <a:latin typeface="+mn-lt"/>
                          <a:ea typeface="+mn-ea"/>
                          <a:cs typeface="+mn-cs"/>
                        </a:rPr>
                        <a:t>XX total students</a:t>
                      </a:r>
                      <a:r>
                        <a:rPr lang="en-US" sz="2000" kern="1200" dirty="0">
                          <a:solidFill>
                            <a:schemeClr val="dk1"/>
                          </a:solidFill>
                          <a:effectLst/>
                          <a:latin typeface="+mn-lt"/>
                          <a:ea typeface="+mn-ea"/>
                          <a:cs typeface="+mn-cs"/>
                        </a:rPr>
                        <a:t> were in the program this year</a:t>
                      </a:r>
                    </a:p>
                    <a:p>
                      <a:pPr marL="457200" indent="-279400">
                        <a:tabLst/>
                      </a:pPr>
                      <a:r>
                        <a:rPr lang="en-US" sz="1800" kern="1200" dirty="0">
                          <a:solidFill>
                            <a:schemeClr val="dk1"/>
                          </a:solidFill>
                          <a:effectLst/>
                          <a:latin typeface="+mn-lt"/>
                          <a:ea typeface="+mn-ea"/>
                          <a:cs typeface="+mn-cs"/>
                        </a:rPr>
                        <a:t> </a:t>
                      </a:r>
                      <a:endParaRPr lang="en-US" sz="1200" kern="1200" dirty="0">
                        <a:solidFill>
                          <a:schemeClr val="dk1"/>
                        </a:solidFill>
                        <a:effectLst/>
                        <a:latin typeface="+mn-lt"/>
                        <a:ea typeface="+mn-ea"/>
                        <a:cs typeface="+mn-cs"/>
                      </a:endParaRPr>
                    </a:p>
                    <a:p>
                      <a:pPr marL="457200" lvl="0" indent="-279400">
                        <a:buFont typeface="Arial" panose="020B0604020202020204" pitchFamily="34" charset="0"/>
                        <a:buChar char="•"/>
                        <a:tabLst/>
                      </a:pPr>
                      <a:r>
                        <a:rPr lang="en-US" sz="2000" b="1" kern="1200" dirty="0">
                          <a:solidFill>
                            <a:schemeClr val="dk1"/>
                          </a:solidFill>
                          <a:effectLst/>
                          <a:latin typeface="+mn-lt"/>
                          <a:ea typeface="+mn-ea"/>
                          <a:cs typeface="+mn-cs"/>
                        </a:rPr>
                        <a:t>Of this total number of students, 218 students (or XX%) participated</a:t>
                      </a:r>
                      <a:r>
                        <a:rPr lang="en-US" sz="2000" kern="1200" dirty="0">
                          <a:solidFill>
                            <a:schemeClr val="dk1"/>
                          </a:solidFill>
                          <a:effectLst/>
                          <a:latin typeface="+mn-lt"/>
                          <a:ea typeface="+mn-ea"/>
                          <a:cs typeface="+mn-cs"/>
                        </a:rPr>
                        <a:t> in targeted academic support and interventions</a:t>
                      </a:r>
                    </a:p>
                    <a:p>
                      <a:pPr marL="457200" lvl="1" indent="-279400">
                        <a:buFont typeface="Arial" panose="020B0604020202020204" pitchFamily="34" charset="0"/>
                        <a:buChar char="•"/>
                        <a:tabLst/>
                      </a:pPr>
                      <a:r>
                        <a:rPr lang="en-US" sz="1800" kern="1200" dirty="0">
                          <a:solidFill>
                            <a:schemeClr val="dk1"/>
                          </a:solidFill>
                          <a:effectLst/>
                          <a:latin typeface="+mn-lt"/>
                          <a:ea typeface="+mn-ea"/>
                          <a:cs typeface="+mn-cs"/>
                        </a:rPr>
                        <a:t>56 received support through care management</a:t>
                      </a:r>
                      <a:endParaRPr lang="en-US" sz="2000" kern="1200" dirty="0">
                        <a:solidFill>
                          <a:schemeClr val="dk1"/>
                        </a:solidFill>
                        <a:effectLst/>
                        <a:latin typeface="+mn-lt"/>
                        <a:ea typeface="+mn-ea"/>
                        <a:cs typeface="+mn-cs"/>
                      </a:endParaRPr>
                    </a:p>
                    <a:p>
                      <a:pPr marL="457200" lvl="1" indent="-279400">
                        <a:buFont typeface="Arial" panose="020B0604020202020204" pitchFamily="34" charset="0"/>
                        <a:buChar char="•"/>
                        <a:tabLst/>
                      </a:pPr>
                      <a:r>
                        <a:rPr lang="en-US" sz="1800" kern="1200" dirty="0">
                          <a:solidFill>
                            <a:schemeClr val="dk1"/>
                          </a:solidFill>
                          <a:effectLst/>
                          <a:latin typeface="+mn-lt"/>
                          <a:ea typeface="+mn-ea"/>
                          <a:cs typeface="+mn-cs"/>
                        </a:rPr>
                        <a:t>142 students received support through tutoring (84 of whom were international students)</a:t>
                      </a:r>
                      <a:endParaRPr lang="en-US" sz="2000" kern="1200" dirty="0">
                        <a:solidFill>
                          <a:schemeClr val="dk1"/>
                        </a:solidFill>
                        <a:effectLst/>
                        <a:latin typeface="+mn-lt"/>
                        <a:ea typeface="+mn-ea"/>
                        <a:cs typeface="+mn-cs"/>
                      </a:endParaRPr>
                    </a:p>
                    <a:p>
                      <a:pPr marL="457200" lvl="1" indent="-279400">
                        <a:buFont typeface="Arial" panose="020B0604020202020204" pitchFamily="34" charset="0"/>
                        <a:buChar char="•"/>
                        <a:tabLst/>
                      </a:pPr>
                      <a:r>
                        <a:rPr lang="en-US" sz="1800" kern="1200" dirty="0">
                          <a:solidFill>
                            <a:schemeClr val="dk1"/>
                          </a:solidFill>
                          <a:effectLst/>
                          <a:latin typeface="+mn-lt"/>
                          <a:ea typeface="+mn-ea"/>
                          <a:cs typeface="+mn-cs"/>
                        </a:rPr>
                        <a:t>20 students received support through dual enrollment</a:t>
                      </a:r>
                    </a:p>
                    <a:p>
                      <a:pPr marL="457200" lvl="1" indent="-279400">
                        <a:buFont typeface="Arial" panose="020B0604020202020204" pitchFamily="34" charset="0"/>
                        <a:buChar char="•"/>
                        <a:tabLst/>
                      </a:pPr>
                      <a:endParaRPr lang="en-US" sz="1800" kern="1200" dirty="0">
                        <a:solidFill>
                          <a:schemeClr val="dk1"/>
                        </a:solidFill>
                        <a:effectLst/>
                        <a:latin typeface="+mn-lt"/>
                        <a:ea typeface="+mn-ea"/>
                        <a:cs typeface="+mn-cs"/>
                      </a:endParaRPr>
                    </a:p>
                    <a:p>
                      <a:pPr marL="457200" lvl="0" indent="-279400">
                        <a:buFont typeface="Arial" panose="020B0604020202020204" pitchFamily="34" charset="0"/>
                        <a:buChar char="•"/>
                        <a:tabLst/>
                      </a:pPr>
                      <a:r>
                        <a:rPr lang="en-US" sz="2000" kern="1200" dirty="0">
                          <a:solidFill>
                            <a:schemeClr val="dk1"/>
                          </a:solidFill>
                          <a:effectLst/>
                          <a:latin typeface="+mn-lt"/>
                          <a:ea typeface="+mn-ea"/>
                          <a:cs typeface="+mn-cs"/>
                        </a:rPr>
                        <a:t>Of the 218 students who received academic support, XX students </a:t>
                      </a:r>
                      <a:r>
                        <a:rPr lang="en-US" sz="2000" b="1" kern="1200" dirty="0">
                          <a:solidFill>
                            <a:schemeClr val="dk1"/>
                          </a:solidFill>
                          <a:effectLst/>
                          <a:latin typeface="+mn-lt"/>
                          <a:ea typeface="+mn-ea"/>
                          <a:cs typeface="+mn-cs"/>
                        </a:rPr>
                        <a:t>demonstrated improved academic achievement or academic readiness</a:t>
                      </a:r>
                    </a:p>
                  </a:txBody>
                  <a:tcPr marL="0" marR="127551" marT="0" marB="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16018767"/>
                  </a:ext>
                </a:extLst>
              </a:tr>
            </a:tbl>
          </a:graphicData>
        </a:graphic>
      </p:graphicFrame>
      <p:sp>
        <p:nvSpPr>
          <p:cNvPr id="3" name="TextBox 2">
            <a:extLst>
              <a:ext uri="{FF2B5EF4-FFF2-40B4-BE49-F238E27FC236}">
                <a16:creationId xmlns:a16="http://schemas.microsoft.com/office/drawing/2014/main" id="{B11C471A-ED52-7698-5295-6ADF3D86E033}"/>
              </a:ext>
            </a:extLst>
          </p:cNvPr>
          <p:cNvSpPr txBox="1"/>
          <p:nvPr/>
        </p:nvSpPr>
        <p:spPr>
          <a:xfrm>
            <a:off x="920626" y="458470"/>
            <a:ext cx="10794362" cy="707886"/>
          </a:xfrm>
          <a:prstGeom prst="rect">
            <a:avLst/>
          </a:prstGeom>
          <a:noFill/>
        </p:spPr>
        <p:txBody>
          <a:bodyPr wrap="square" rtlCol="0">
            <a:spAutoFit/>
          </a:bodyPr>
          <a:lstStyle/>
          <a:p>
            <a:r>
              <a:rPr lang="en-US" sz="4000" dirty="0">
                <a:solidFill>
                  <a:srgbClr val="FF8C25"/>
                </a:solidFill>
              </a:rPr>
              <a:t>Move From What you Did, to What is the Change?</a:t>
            </a:r>
          </a:p>
        </p:txBody>
      </p:sp>
      <p:sp>
        <p:nvSpPr>
          <p:cNvPr id="4" name="Rounded Rectangle 3">
            <a:extLst>
              <a:ext uri="{FF2B5EF4-FFF2-40B4-BE49-F238E27FC236}">
                <a16:creationId xmlns:a16="http://schemas.microsoft.com/office/drawing/2014/main" id="{2CA6B9B9-A670-FD5B-351D-E2DFCFFF9464}"/>
              </a:ext>
            </a:extLst>
          </p:cNvPr>
          <p:cNvSpPr/>
          <p:nvPr/>
        </p:nvSpPr>
        <p:spPr>
          <a:xfrm>
            <a:off x="5061513" y="5092700"/>
            <a:ext cx="6108700" cy="963243"/>
          </a:xfrm>
          <a:prstGeom prst="roundRect">
            <a:avLst/>
          </a:prstGeom>
          <a:noFill/>
          <a:ln w="28575">
            <a:solidFill>
              <a:srgbClr val="FF8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3566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F808826-A402-9029-6435-FDFF576A2B79}"/>
              </a:ext>
            </a:extLst>
          </p:cNvPr>
          <p:cNvSpPr>
            <a:spLocks noGrp="1"/>
          </p:cNvSpPr>
          <p:nvPr>
            <p:ph type="title"/>
          </p:nvPr>
        </p:nvSpPr>
        <p:spPr>
          <a:xfrm>
            <a:off x="1600754" y="1087374"/>
            <a:ext cx="8983489" cy="1000978"/>
          </a:xfrm>
        </p:spPr>
        <p:txBody>
          <a:bodyPr>
            <a:normAutofit/>
          </a:bodyPr>
          <a:lstStyle/>
          <a:p>
            <a:r>
              <a:rPr lang="en-US" dirty="0"/>
              <a:t>What if our outcome isn’t really an outcome?</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2636ACF-4526-1EA6-DDF7-87E1679B144D}"/>
              </a:ext>
            </a:extLst>
          </p:cNvPr>
          <p:cNvSpPr>
            <a:spLocks noGrp="1"/>
          </p:cNvSpPr>
          <p:nvPr>
            <p:ph idx="1"/>
          </p:nvPr>
        </p:nvSpPr>
        <p:spPr>
          <a:xfrm>
            <a:off x="1600753" y="2535446"/>
            <a:ext cx="8983489" cy="3554457"/>
          </a:xfrm>
        </p:spPr>
        <p:txBody>
          <a:bodyPr>
            <a:normAutofit/>
          </a:bodyPr>
          <a:lstStyle/>
          <a:p>
            <a:r>
              <a:rPr lang="en-US" dirty="0">
                <a:solidFill>
                  <a:schemeClr val="tx1"/>
                </a:solidFill>
              </a:rPr>
              <a:t>Such as staff training, program activities, which are more like program outputs </a:t>
            </a:r>
          </a:p>
          <a:p>
            <a:r>
              <a:rPr lang="en-US" dirty="0">
                <a:solidFill>
                  <a:schemeClr val="tx1"/>
                </a:solidFill>
              </a:rPr>
              <a:t>Consider how you can document the direct impact of program activities with participants.</a:t>
            </a:r>
          </a:p>
        </p:txBody>
      </p:sp>
    </p:spTree>
    <p:extLst>
      <p:ext uri="{BB962C8B-B14F-4D97-AF65-F5344CB8AC3E}">
        <p14:creationId xmlns:p14="http://schemas.microsoft.com/office/powerpoint/2010/main" val="15291364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5D8AD11E-9EBA-1A9A-62EC-13448930B045}"/>
              </a:ext>
            </a:extLst>
          </p:cNvPr>
          <p:cNvGraphicFramePr>
            <a:graphicFrameLocks noGrp="1"/>
          </p:cNvGraphicFramePr>
          <p:nvPr>
            <p:extLst>
              <p:ext uri="{D42A27DB-BD31-4B8C-83A1-F6EECF244321}">
                <p14:modId xmlns:p14="http://schemas.microsoft.com/office/powerpoint/2010/main" val="2737572739"/>
              </p:ext>
            </p:extLst>
          </p:nvPr>
        </p:nvGraphicFramePr>
        <p:xfrm>
          <a:off x="1056362" y="1380360"/>
          <a:ext cx="9771397" cy="5226815"/>
        </p:xfrm>
        <a:graphic>
          <a:graphicData uri="http://schemas.openxmlformats.org/drawingml/2006/table">
            <a:tbl>
              <a:tblPr firstRow="1" firstCol="1" bandRow="1">
                <a:noFill/>
                <a:tableStyleId>{5C22544A-7EE6-4342-B048-85BDC9FD1C3A}</a:tableStyleId>
              </a:tblPr>
              <a:tblGrid>
                <a:gridCol w="4075197">
                  <a:extLst>
                    <a:ext uri="{9D8B030D-6E8A-4147-A177-3AD203B41FA5}">
                      <a16:colId xmlns:a16="http://schemas.microsoft.com/office/drawing/2014/main" val="2293963007"/>
                    </a:ext>
                  </a:extLst>
                </a:gridCol>
                <a:gridCol w="5696200">
                  <a:extLst>
                    <a:ext uri="{9D8B030D-6E8A-4147-A177-3AD203B41FA5}">
                      <a16:colId xmlns:a16="http://schemas.microsoft.com/office/drawing/2014/main" val="2227732749"/>
                    </a:ext>
                  </a:extLst>
                </a:gridCol>
              </a:tblGrid>
              <a:tr h="898655">
                <a:tc>
                  <a:txBody>
                    <a:bodyPr/>
                    <a:lstStyle/>
                    <a:p>
                      <a:pPr marL="0" marR="0" algn="l">
                        <a:buNone/>
                      </a:pPr>
                      <a:r>
                        <a:rPr lang="en-US" sz="3300" b="1" cap="none" spc="30" dirty="0">
                          <a:solidFill>
                            <a:srgbClr val="133F5B"/>
                          </a:solidFill>
                          <a:effectLst/>
                        </a:rPr>
                        <a:t>Reporting Example</a:t>
                      </a:r>
                    </a:p>
                  </a:txBody>
                  <a:tcPr marL="0" marR="18860"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marL="123825" marR="0" indent="0" algn="l">
                        <a:buNone/>
                        <a:tabLst/>
                      </a:pPr>
                      <a:r>
                        <a:rPr lang="en-US" sz="3300" b="1" cap="none" spc="30" dirty="0">
                          <a:solidFill>
                            <a:srgbClr val="133F5B"/>
                          </a:solidFill>
                          <a:effectLst/>
                        </a:rPr>
                        <a:t>Strengthening Tips</a:t>
                      </a:r>
                    </a:p>
                  </a:txBody>
                  <a:tcPr marL="0" marR="18860" marT="0" marB="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2025498666"/>
                  </a:ext>
                </a:extLst>
              </a:tr>
              <a:tr h="3092958">
                <a:tc>
                  <a:txBody>
                    <a:bodyPr/>
                    <a:lstStyle/>
                    <a:p>
                      <a:pPr marL="0" marR="0" algn="l">
                        <a:buNone/>
                      </a:pPr>
                      <a:r>
                        <a:rPr lang="en-US" sz="2400" b="0" kern="1200" dirty="0">
                          <a:solidFill>
                            <a:schemeClr val="tx1"/>
                          </a:solidFill>
                          <a:effectLst/>
                          <a:latin typeface="+mn-lt"/>
                          <a:ea typeface="+mn-ea"/>
                          <a:cs typeface="+mn-cs"/>
                        </a:rPr>
                        <a:t>Our staff worked more closely with students who were behind their grade level in reading and math. </a:t>
                      </a:r>
                      <a:endParaRPr lang="en-US" sz="3200" b="0" cap="none" spc="0" dirty="0">
                        <a:solidFill>
                          <a:schemeClr val="tx1"/>
                        </a:solidFill>
                        <a:effectLst/>
                        <a:latin typeface="Times New Roman" panose="02020603050405020304" pitchFamily="18" charset="0"/>
                        <a:ea typeface="Times New Roman" panose="02020603050405020304" pitchFamily="18" charset="0"/>
                      </a:endParaRPr>
                    </a:p>
                  </a:txBody>
                  <a:tcPr marL="0" marR="127551" marT="0" marB="0">
                    <a:lnL w="12700" cmpd="sng">
                      <a:noFill/>
                      <a:prstDash val="solid"/>
                    </a:lnL>
                    <a:lnR w="12700" cmpd="sng">
                      <a:noFill/>
                      <a:prstDash val="solid"/>
                    </a:lnR>
                    <a:lnT w="38100" cmpd="sng">
                      <a:noFill/>
                    </a:lnT>
                    <a:lnB w="12700" cmpd="sng">
                      <a:noFill/>
                      <a:prstDash val="solid"/>
                    </a:lnB>
                    <a:noFill/>
                  </a:tcPr>
                </a:tc>
                <a:tc>
                  <a:txBody>
                    <a:bodyPr/>
                    <a:lstStyle/>
                    <a:p>
                      <a:pPr marL="460375" marR="0" indent="-336550" algn="l">
                        <a:buFont typeface="Arial" panose="020B0604020202020204" pitchFamily="34" charset="0"/>
                        <a:buChar char="•"/>
                        <a:tabLst/>
                      </a:pPr>
                      <a:r>
                        <a:rPr lang="en-US" sz="2500" cap="none" spc="0" dirty="0">
                          <a:solidFill>
                            <a:schemeClr val="tx1"/>
                          </a:solidFill>
                          <a:effectLst/>
                        </a:rPr>
                        <a:t>Provide </a:t>
                      </a:r>
                      <a:r>
                        <a:rPr lang="en-US" sz="2500" b="1" cap="none" spc="0" dirty="0">
                          <a:solidFill>
                            <a:schemeClr val="tx1"/>
                          </a:solidFill>
                          <a:effectLst/>
                        </a:rPr>
                        <a:t>details</a:t>
                      </a:r>
                      <a:r>
                        <a:rPr lang="en-US" sz="2500" cap="none" spc="0" dirty="0">
                          <a:solidFill>
                            <a:schemeClr val="tx1"/>
                          </a:solidFill>
                          <a:effectLst/>
                        </a:rPr>
                        <a:t> about </a:t>
                      </a:r>
                      <a:r>
                        <a:rPr lang="en-US" sz="2500" i="1" cap="none" spc="0" dirty="0">
                          <a:solidFill>
                            <a:schemeClr val="tx1"/>
                          </a:solidFill>
                          <a:effectLst/>
                        </a:rPr>
                        <a:t>how many </a:t>
                      </a:r>
                      <a:r>
                        <a:rPr lang="en-US" sz="2500" cap="none" spc="0" dirty="0">
                          <a:solidFill>
                            <a:schemeClr val="tx1"/>
                          </a:solidFill>
                          <a:effectLst/>
                        </a:rPr>
                        <a:t>students.</a:t>
                      </a:r>
                    </a:p>
                    <a:p>
                      <a:pPr marL="123825" marR="0" indent="0" algn="l">
                        <a:buFont typeface="Arial" panose="020B0604020202020204" pitchFamily="34" charset="0"/>
                        <a:buNone/>
                        <a:tabLst/>
                      </a:pPr>
                      <a:endParaRPr lang="en-US" sz="1100" kern="1200" cap="none" spc="0" dirty="0">
                        <a:solidFill>
                          <a:schemeClr val="tx1"/>
                        </a:solidFill>
                        <a:effectLst/>
                        <a:latin typeface="+mn-lt"/>
                        <a:ea typeface="+mn-ea"/>
                        <a:cs typeface="+mn-cs"/>
                      </a:endParaRPr>
                    </a:p>
                    <a:p>
                      <a:pPr marL="460375" marR="0" indent="0" algn="l">
                        <a:buFont typeface="Arial" panose="020B0604020202020204" pitchFamily="34" charset="0"/>
                        <a:buNone/>
                        <a:tabLst/>
                      </a:pPr>
                      <a:r>
                        <a:rPr lang="en-US" sz="2000" kern="1200" dirty="0">
                          <a:solidFill>
                            <a:srgbClr val="FF8C25"/>
                          </a:solidFill>
                          <a:effectLst/>
                          <a:latin typeface="+mn-lt"/>
                          <a:ea typeface="+mn-ea"/>
                          <a:cs typeface="+mn-cs"/>
                        </a:rPr>
                        <a:t>Staff identified </a:t>
                      </a:r>
                      <a:r>
                        <a:rPr lang="en-US" sz="2000" b="1" kern="1200" dirty="0">
                          <a:solidFill>
                            <a:srgbClr val="FF8C25"/>
                          </a:solidFill>
                          <a:effectLst/>
                          <a:latin typeface="+mn-lt"/>
                          <a:ea typeface="+mn-ea"/>
                          <a:cs typeface="+mn-cs"/>
                        </a:rPr>
                        <a:t>20 students </a:t>
                      </a:r>
                      <a:r>
                        <a:rPr lang="en-US" sz="2000" kern="1200" dirty="0">
                          <a:solidFill>
                            <a:srgbClr val="FF8C25"/>
                          </a:solidFill>
                          <a:effectLst/>
                          <a:latin typeface="+mn-lt"/>
                          <a:ea typeface="+mn-ea"/>
                          <a:cs typeface="+mn-cs"/>
                        </a:rPr>
                        <a:t>who were behind in reading and math</a:t>
                      </a:r>
                      <a:r>
                        <a:rPr lang="en-US" sz="2200" kern="1200" dirty="0">
                          <a:solidFill>
                            <a:srgbClr val="FF8C25"/>
                          </a:solidFill>
                          <a:effectLst/>
                          <a:latin typeface="+mn-lt"/>
                          <a:ea typeface="+mn-ea"/>
                          <a:cs typeface="+mn-cs"/>
                        </a:rPr>
                        <a:t>.</a:t>
                      </a:r>
                    </a:p>
                    <a:p>
                      <a:pPr marL="460375" marR="0" indent="-336550" algn="l">
                        <a:buNone/>
                        <a:tabLst/>
                      </a:pPr>
                      <a:endParaRPr lang="en-US" sz="1600" cap="none" spc="0" dirty="0">
                        <a:solidFill>
                          <a:schemeClr val="tx1"/>
                        </a:solidFill>
                        <a:effectLst/>
                      </a:endParaRPr>
                    </a:p>
                    <a:p>
                      <a:pPr marL="460375" marR="0" indent="-336550" algn="l">
                        <a:buFont typeface="Arial" panose="020B0604020202020204" pitchFamily="34" charset="0"/>
                        <a:buChar char="•"/>
                        <a:tabLst/>
                      </a:pPr>
                      <a:r>
                        <a:rPr lang="en-US" sz="2500" cap="none" spc="0" dirty="0">
                          <a:solidFill>
                            <a:schemeClr val="tx1"/>
                          </a:solidFill>
                          <a:effectLst/>
                        </a:rPr>
                        <a:t>Describe the </a:t>
                      </a:r>
                      <a:r>
                        <a:rPr lang="en-US" sz="2500" b="1" cap="none" spc="0" dirty="0">
                          <a:solidFill>
                            <a:schemeClr val="tx1"/>
                          </a:solidFill>
                          <a:effectLst/>
                        </a:rPr>
                        <a:t>change for your participants </a:t>
                      </a:r>
                      <a:r>
                        <a:rPr lang="en-US" sz="2500" b="0" cap="none" spc="0" dirty="0">
                          <a:solidFill>
                            <a:schemeClr val="tx1"/>
                          </a:solidFill>
                          <a:effectLst/>
                        </a:rPr>
                        <a:t>instead of what staff did. </a:t>
                      </a:r>
                    </a:p>
                    <a:p>
                      <a:pPr marL="342900" marR="0" lvl="0" indent="-342900" algn="l">
                        <a:buFont typeface="Symbol" pitchFamily="2" charset="2"/>
                        <a:buChar char=""/>
                      </a:pPr>
                      <a:endParaRPr lang="en-US" sz="900" b="0" cap="none" spc="0" dirty="0">
                        <a:solidFill>
                          <a:schemeClr val="tx1"/>
                        </a:solidFill>
                        <a:effectLst/>
                      </a:endParaRPr>
                    </a:p>
                    <a:p>
                      <a:pPr marL="460375"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en-US" sz="2000" kern="1200" dirty="0">
                          <a:solidFill>
                            <a:srgbClr val="FF8C25"/>
                          </a:solidFill>
                          <a:effectLst/>
                          <a:latin typeface="+mn-lt"/>
                          <a:ea typeface="+mn-ea"/>
                          <a:cs typeface="+mn-cs"/>
                        </a:rPr>
                        <a:t>Of the </a:t>
                      </a:r>
                      <a:r>
                        <a:rPr lang="en-US" sz="2000" b="1" kern="1200" dirty="0">
                          <a:solidFill>
                            <a:srgbClr val="FF8C25"/>
                          </a:solidFill>
                          <a:effectLst/>
                          <a:latin typeface="+mn-lt"/>
                          <a:ea typeface="+mn-ea"/>
                          <a:cs typeface="+mn-cs"/>
                        </a:rPr>
                        <a:t>20 students identified </a:t>
                      </a:r>
                      <a:r>
                        <a:rPr lang="en-US" sz="2000" kern="1200" dirty="0">
                          <a:solidFill>
                            <a:srgbClr val="FF8C25"/>
                          </a:solidFill>
                          <a:effectLst/>
                          <a:latin typeface="+mn-lt"/>
                          <a:ea typeface="+mn-ea"/>
                          <a:cs typeface="+mn-cs"/>
                        </a:rPr>
                        <a:t>as behind, </a:t>
                      </a:r>
                      <a:r>
                        <a:rPr lang="en-US" sz="2000" b="1" kern="1200" dirty="0">
                          <a:solidFill>
                            <a:srgbClr val="FF8C25"/>
                          </a:solidFill>
                          <a:effectLst/>
                          <a:latin typeface="+mn-lt"/>
                          <a:ea typeface="+mn-ea"/>
                          <a:cs typeface="+mn-cs"/>
                        </a:rPr>
                        <a:t>15 (75%) received additional support </a:t>
                      </a:r>
                      <a:r>
                        <a:rPr lang="en-US" sz="2000" kern="1200" dirty="0">
                          <a:solidFill>
                            <a:srgbClr val="FF8C25"/>
                          </a:solidFill>
                          <a:effectLst/>
                          <a:latin typeface="+mn-lt"/>
                          <a:ea typeface="+mn-ea"/>
                          <a:cs typeface="+mn-cs"/>
                        </a:rPr>
                        <a:t>to </a:t>
                      </a:r>
                      <a:r>
                        <a:rPr lang="en-US" sz="2000" b="1" kern="1200" dirty="0">
                          <a:solidFill>
                            <a:srgbClr val="FF8C25"/>
                          </a:solidFill>
                          <a:effectLst/>
                          <a:latin typeface="+mn-lt"/>
                          <a:ea typeface="+mn-ea"/>
                          <a:cs typeface="+mn-cs"/>
                        </a:rPr>
                        <a:t>strengthen their reading and math skills. </a:t>
                      </a:r>
                      <a:r>
                        <a:rPr lang="en-US" sz="1400" b="1" i="1" kern="1200" dirty="0">
                          <a:solidFill>
                            <a:srgbClr val="FF8C25"/>
                          </a:solidFill>
                          <a:effectLst/>
                          <a:latin typeface="+mn-lt"/>
                          <a:ea typeface="+mn-ea"/>
                          <a:cs typeface="+mn-cs"/>
                        </a:rPr>
                        <a:t>(</a:t>
                      </a:r>
                      <a:r>
                        <a:rPr lang="en-US" sz="1800" i="1" dirty="0">
                          <a:solidFill>
                            <a:srgbClr val="FF8C25"/>
                          </a:solidFill>
                        </a:rPr>
                        <a:t>Engagement in School &amp; Academic Support)</a:t>
                      </a:r>
                    </a:p>
                    <a:p>
                      <a:pPr marL="460375" marR="0" lvl="0" indent="0" algn="l">
                        <a:buFont typeface="Symbol" pitchFamily="2" charset="2"/>
                        <a:buNone/>
                        <a:tabLst/>
                      </a:pPr>
                      <a:endParaRPr lang="en-US" sz="2800" b="1" cap="none" spc="0" dirty="0">
                        <a:solidFill>
                          <a:srgbClr val="FF8C25"/>
                        </a:solidFill>
                        <a:effectLst/>
                        <a:latin typeface="Times New Roman" panose="02020603050405020304" pitchFamily="18" charset="0"/>
                        <a:ea typeface="Times New Roman" panose="02020603050405020304" pitchFamily="18" charset="0"/>
                      </a:endParaRPr>
                    </a:p>
                  </a:txBody>
                  <a:tcPr marL="0" marR="127551" marT="0" marB="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16018767"/>
                  </a:ext>
                </a:extLst>
              </a:tr>
            </a:tbl>
          </a:graphicData>
        </a:graphic>
      </p:graphicFrame>
      <p:sp>
        <p:nvSpPr>
          <p:cNvPr id="12" name="TextBox 11">
            <a:extLst>
              <a:ext uri="{FF2B5EF4-FFF2-40B4-BE49-F238E27FC236}">
                <a16:creationId xmlns:a16="http://schemas.microsoft.com/office/drawing/2014/main" id="{1424E91A-4B7F-935F-7486-7AF88BDA40D0}"/>
              </a:ext>
            </a:extLst>
          </p:cNvPr>
          <p:cNvSpPr txBox="1"/>
          <p:nvPr/>
        </p:nvSpPr>
        <p:spPr>
          <a:xfrm>
            <a:off x="920626" y="501650"/>
            <a:ext cx="10794362" cy="769441"/>
          </a:xfrm>
          <a:prstGeom prst="rect">
            <a:avLst/>
          </a:prstGeom>
          <a:noFill/>
        </p:spPr>
        <p:txBody>
          <a:bodyPr wrap="square" rtlCol="0">
            <a:spAutoFit/>
          </a:bodyPr>
          <a:lstStyle/>
          <a:p>
            <a:r>
              <a:rPr lang="en-US" sz="4400" dirty="0">
                <a:solidFill>
                  <a:srgbClr val="FF8C25"/>
                </a:solidFill>
              </a:rPr>
              <a:t>Change an Output (Activity) Into an Outcome </a:t>
            </a:r>
          </a:p>
        </p:txBody>
      </p:sp>
    </p:spTree>
    <p:extLst>
      <p:ext uri="{BB962C8B-B14F-4D97-AF65-F5344CB8AC3E}">
        <p14:creationId xmlns:p14="http://schemas.microsoft.com/office/powerpoint/2010/main" val="32977644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0ED2C9-0CD9-2393-9C24-F0C33B17C46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FAC9E57A-BE7B-F575-6DF7-D67BAC01F6D9}"/>
              </a:ext>
            </a:extLst>
          </p:cNvPr>
          <p:cNvGraphicFramePr>
            <a:graphicFrameLocks noGrp="1"/>
          </p:cNvGraphicFramePr>
          <p:nvPr>
            <p:extLst>
              <p:ext uri="{D42A27DB-BD31-4B8C-83A1-F6EECF244321}">
                <p14:modId xmlns:p14="http://schemas.microsoft.com/office/powerpoint/2010/main" val="236045977"/>
              </p:ext>
            </p:extLst>
          </p:nvPr>
        </p:nvGraphicFramePr>
        <p:xfrm>
          <a:off x="927652" y="1542866"/>
          <a:ext cx="10654748" cy="5271954"/>
        </p:xfrm>
        <a:graphic>
          <a:graphicData uri="http://schemas.openxmlformats.org/drawingml/2006/table">
            <a:tbl>
              <a:tblPr firstRow="1" firstCol="1" bandRow="1">
                <a:noFill/>
                <a:tableStyleId>{5C22544A-7EE6-4342-B048-85BDC9FD1C3A}</a:tableStyleId>
              </a:tblPr>
              <a:tblGrid>
                <a:gridCol w="4499916">
                  <a:extLst>
                    <a:ext uri="{9D8B030D-6E8A-4147-A177-3AD203B41FA5}">
                      <a16:colId xmlns:a16="http://schemas.microsoft.com/office/drawing/2014/main" val="2293963007"/>
                    </a:ext>
                  </a:extLst>
                </a:gridCol>
                <a:gridCol w="6154832">
                  <a:extLst>
                    <a:ext uri="{9D8B030D-6E8A-4147-A177-3AD203B41FA5}">
                      <a16:colId xmlns:a16="http://schemas.microsoft.com/office/drawing/2014/main" val="2227732749"/>
                    </a:ext>
                  </a:extLst>
                </a:gridCol>
              </a:tblGrid>
              <a:tr h="538141">
                <a:tc>
                  <a:txBody>
                    <a:bodyPr/>
                    <a:lstStyle/>
                    <a:p>
                      <a:pPr marL="0" marR="0" algn="l">
                        <a:buNone/>
                      </a:pPr>
                      <a:r>
                        <a:rPr lang="en-US" sz="3300" b="1" cap="none" spc="30" dirty="0">
                          <a:solidFill>
                            <a:srgbClr val="133F5B"/>
                          </a:solidFill>
                          <a:effectLst/>
                        </a:rPr>
                        <a:t>Reporting Example</a:t>
                      </a:r>
                    </a:p>
                  </a:txBody>
                  <a:tcPr marL="0" marR="18813"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marL="123825" marR="0" indent="0" algn="l">
                        <a:buNone/>
                        <a:tabLst/>
                      </a:pPr>
                      <a:r>
                        <a:rPr lang="en-US" sz="3300" b="1" cap="none" spc="30" dirty="0">
                          <a:solidFill>
                            <a:srgbClr val="133F5B"/>
                          </a:solidFill>
                          <a:effectLst/>
                        </a:rPr>
                        <a:t>Strengthening Tips</a:t>
                      </a:r>
                    </a:p>
                  </a:txBody>
                  <a:tcPr marL="0" marR="18813" marT="0" marB="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2025498666"/>
                  </a:ext>
                </a:extLst>
              </a:tr>
              <a:tr h="4733813">
                <a:tc>
                  <a:txBody>
                    <a:bodyPr/>
                    <a:lstStyle/>
                    <a:p>
                      <a:r>
                        <a:rPr lang="en-US" sz="2000" b="1" kern="1200" dirty="0">
                          <a:solidFill>
                            <a:schemeClr val="tx1"/>
                          </a:solidFill>
                          <a:effectLst/>
                          <a:latin typeface="+mn-lt"/>
                          <a:ea typeface="+mn-ea"/>
                          <a:cs typeface="+mn-cs"/>
                        </a:rPr>
                        <a:t>Outcome description: </a:t>
                      </a:r>
                      <a:r>
                        <a:rPr lang="en-US" sz="2000" b="0" kern="1200" dirty="0">
                          <a:solidFill>
                            <a:schemeClr val="tx1"/>
                          </a:solidFill>
                          <a:effectLst/>
                          <a:latin typeface="+mn-lt"/>
                          <a:ea typeface="+mn-ea"/>
                          <a:cs typeface="+mn-cs"/>
                        </a:rPr>
                        <a:t>Youth will have access to participate in the program, which will increase exposure to practice academic skills, including using academic talk stems, making inferences, increasing the ability to understand complex text, and using evidence to make predictions.</a:t>
                      </a:r>
                    </a:p>
                    <a:p>
                      <a:r>
                        <a:rPr lang="en-US" sz="2000" b="1" kern="1200" dirty="0">
                          <a:solidFill>
                            <a:schemeClr val="tx1"/>
                          </a:solidFill>
                          <a:effectLst/>
                          <a:latin typeface="+mn-lt"/>
                          <a:ea typeface="+mn-ea"/>
                          <a:cs typeface="+mn-cs"/>
                        </a:rPr>
                        <a:t> </a:t>
                      </a:r>
                    </a:p>
                    <a:p>
                      <a:r>
                        <a:rPr lang="en-US" sz="2000" b="1" kern="1200" dirty="0">
                          <a:solidFill>
                            <a:schemeClr val="tx1"/>
                          </a:solidFill>
                          <a:effectLst/>
                          <a:latin typeface="+mn-lt"/>
                          <a:ea typeface="+mn-ea"/>
                          <a:cs typeface="+mn-cs"/>
                        </a:rPr>
                        <a:t>Outcome Report: </a:t>
                      </a:r>
                    </a:p>
                    <a:p>
                      <a:r>
                        <a:rPr lang="en-US" sz="2000" b="0" kern="1200" dirty="0">
                          <a:solidFill>
                            <a:schemeClr val="tx1"/>
                          </a:solidFill>
                          <a:effectLst/>
                          <a:latin typeface="+mn-lt"/>
                          <a:ea typeface="+mn-ea"/>
                          <a:cs typeface="+mn-cs"/>
                        </a:rPr>
                        <a:t>This goal was met; the program took place once a week for both boys and girls in the program. </a:t>
                      </a:r>
                      <a:endParaRPr lang="en-US" sz="3600" b="0" cap="none" spc="0" dirty="0">
                        <a:solidFill>
                          <a:schemeClr val="tx1"/>
                        </a:solidFill>
                        <a:effectLst/>
                        <a:latin typeface="Times New Roman" panose="02020603050405020304" pitchFamily="18" charset="0"/>
                        <a:ea typeface="Times New Roman" panose="02020603050405020304" pitchFamily="18" charset="0"/>
                      </a:endParaRPr>
                    </a:p>
                  </a:txBody>
                  <a:tcPr marL="0" marR="127231" marT="0" marB="0">
                    <a:lnL w="12700" cmpd="sng">
                      <a:noFill/>
                      <a:prstDash val="solid"/>
                    </a:lnL>
                    <a:lnR w="12700" cmpd="sng">
                      <a:noFill/>
                      <a:prstDash val="solid"/>
                    </a:lnR>
                    <a:lnT w="38100" cmpd="sng">
                      <a:noFill/>
                    </a:lnT>
                    <a:lnB w="12700" cmpd="sng">
                      <a:noFill/>
                      <a:prstDash val="solid"/>
                    </a:lnB>
                    <a:noFill/>
                  </a:tcPr>
                </a:tc>
                <a:tc>
                  <a:txBody>
                    <a:bodyPr/>
                    <a:lstStyle/>
                    <a:p>
                      <a:pPr marL="460375" marR="0" indent="-336550" algn="l">
                        <a:buFont typeface="Arial" panose="020B0604020202020204" pitchFamily="34" charset="0"/>
                        <a:buChar char="•"/>
                        <a:tabLst/>
                      </a:pPr>
                      <a:r>
                        <a:rPr lang="en-US" sz="2500" cap="none" spc="0" dirty="0">
                          <a:solidFill>
                            <a:schemeClr val="tx1"/>
                          </a:solidFill>
                          <a:effectLst/>
                        </a:rPr>
                        <a:t>Provide </a:t>
                      </a:r>
                      <a:r>
                        <a:rPr lang="en-US" sz="2500" b="1" cap="none" spc="0" dirty="0">
                          <a:solidFill>
                            <a:schemeClr val="tx1"/>
                          </a:solidFill>
                          <a:effectLst/>
                        </a:rPr>
                        <a:t>details</a:t>
                      </a:r>
                      <a:r>
                        <a:rPr lang="en-US" sz="2500" cap="none" spc="0" dirty="0">
                          <a:solidFill>
                            <a:schemeClr val="tx1"/>
                          </a:solidFill>
                          <a:effectLst/>
                        </a:rPr>
                        <a:t> about </a:t>
                      </a:r>
                      <a:r>
                        <a:rPr lang="en-US" sz="2500" i="1" cap="none" spc="0" dirty="0">
                          <a:solidFill>
                            <a:schemeClr val="tx1"/>
                          </a:solidFill>
                          <a:effectLst/>
                        </a:rPr>
                        <a:t>how many </a:t>
                      </a:r>
                      <a:r>
                        <a:rPr lang="en-US" sz="2500" cap="none" spc="0" dirty="0">
                          <a:solidFill>
                            <a:schemeClr val="tx1"/>
                          </a:solidFill>
                          <a:effectLst/>
                        </a:rPr>
                        <a:t>students.</a:t>
                      </a:r>
                    </a:p>
                    <a:p>
                      <a:pPr marL="123825" marR="0" indent="0" algn="l">
                        <a:buFont typeface="Arial" panose="020B0604020202020204" pitchFamily="34" charset="0"/>
                        <a:buNone/>
                        <a:tabLst/>
                      </a:pPr>
                      <a:endParaRPr lang="en-US" sz="1100" kern="1200" cap="none" spc="0" dirty="0">
                        <a:solidFill>
                          <a:schemeClr val="tx1"/>
                        </a:solidFill>
                        <a:effectLst/>
                        <a:latin typeface="+mn-lt"/>
                        <a:ea typeface="+mn-ea"/>
                        <a:cs typeface="+mn-cs"/>
                      </a:endParaRPr>
                    </a:p>
                    <a:p>
                      <a:pPr marL="460375" marR="0" indent="0" algn="l">
                        <a:buFont typeface="Arial" panose="020B0604020202020204" pitchFamily="34" charset="0"/>
                        <a:buNone/>
                        <a:tabLst/>
                      </a:pPr>
                      <a:r>
                        <a:rPr lang="en-US" sz="2000" kern="1200" dirty="0">
                          <a:solidFill>
                            <a:srgbClr val="FF8C25"/>
                          </a:solidFill>
                          <a:effectLst/>
                          <a:latin typeface="+mn-lt"/>
                          <a:ea typeface="+mn-ea"/>
                          <a:cs typeface="+mn-cs"/>
                        </a:rPr>
                        <a:t>A total of </a:t>
                      </a:r>
                      <a:r>
                        <a:rPr lang="en-US" sz="2000" b="1" kern="1200" dirty="0">
                          <a:solidFill>
                            <a:srgbClr val="FF8C25"/>
                          </a:solidFill>
                          <a:effectLst/>
                          <a:latin typeface="+mn-lt"/>
                          <a:ea typeface="+mn-ea"/>
                          <a:cs typeface="+mn-cs"/>
                        </a:rPr>
                        <a:t>80 students </a:t>
                      </a:r>
                      <a:r>
                        <a:rPr lang="en-US" sz="2000" kern="1200" dirty="0">
                          <a:solidFill>
                            <a:srgbClr val="FF8C25"/>
                          </a:solidFill>
                          <a:effectLst/>
                          <a:latin typeface="+mn-lt"/>
                          <a:ea typeface="+mn-ea"/>
                          <a:cs typeface="+mn-cs"/>
                        </a:rPr>
                        <a:t>participated in our program this year</a:t>
                      </a:r>
                      <a:r>
                        <a:rPr lang="en-US" sz="2200" kern="1200" dirty="0">
                          <a:solidFill>
                            <a:srgbClr val="FF8C25"/>
                          </a:solidFill>
                          <a:effectLst/>
                          <a:latin typeface="+mn-lt"/>
                          <a:ea typeface="+mn-ea"/>
                          <a:cs typeface="+mn-cs"/>
                        </a:rPr>
                        <a:t>.</a:t>
                      </a:r>
                    </a:p>
                    <a:p>
                      <a:pPr marL="460375" marR="0" indent="-336550" algn="l">
                        <a:buNone/>
                        <a:tabLst/>
                      </a:pPr>
                      <a:endParaRPr lang="en-US" sz="1600" cap="none" spc="0" dirty="0">
                        <a:solidFill>
                          <a:schemeClr val="tx1"/>
                        </a:solidFill>
                        <a:effectLst/>
                      </a:endParaRPr>
                    </a:p>
                    <a:p>
                      <a:pPr marL="460375" marR="0" indent="-336550" algn="l">
                        <a:buFont typeface="Arial" panose="020B0604020202020204" pitchFamily="34" charset="0"/>
                        <a:buChar char="•"/>
                        <a:tabLst/>
                      </a:pPr>
                      <a:r>
                        <a:rPr lang="en-US" sz="2500" cap="none" spc="0" dirty="0">
                          <a:solidFill>
                            <a:schemeClr val="tx1"/>
                          </a:solidFill>
                          <a:effectLst/>
                        </a:rPr>
                        <a:t>Describe the </a:t>
                      </a:r>
                      <a:r>
                        <a:rPr lang="en-US" sz="2500" b="1" cap="none" spc="0" dirty="0">
                          <a:solidFill>
                            <a:schemeClr val="tx1"/>
                          </a:solidFill>
                          <a:effectLst/>
                        </a:rPr>
                        <a:t>change for your participants </a:t>
                      </a:r>
                      <a:r>
                        <a:rPr lang="en-US" sz="2500" b="0" cap="none" spc="0" dirty="0">
                          <a:solidFill>
                            <a:schemeClr val="tx1"/>
                          </a:solidFill>
                          <a:effectLst/>
                        </a:rPr>
                        <a:t>beyond the happened. </a:t>
                      </a:r>
                    </a:p>
                    <a:p>
                      <a:pPr marL="342900" marR="0" lvl="0" indent="-342900" algn="l">
                        <a:buFont typeface="Symbol" pitchFamily="2" charset="2"/>
                        <a:buChar char=""/>
                      </a:pPr>
                      <a:endParaRPr lang="en-US" sz="900" b="0" cap="none" spc="0" dirty="0">
                        <a:solidFill>
                          <a:schemeClr val="tx1"/>
                        </a:solidFill>
                        <a:effectLst/>
                      </a:endParaRPr>
                    </a:p>
                    <a:p>
                      <a:pPr marL="460375"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en-US" sz="2400" b="1" kern="1200" dirty="0">
                          <a:solidFill>
                            <a:srgbClr val="FF8C25"/>
                          </a:solidFill>
                          <a:effectLst/>
                          <a:latin typeface="+mn-lt"/>
                          <a:ea typeface="+mn-ea"/>
                          <a:cs typeface="+mn-cs"/>
                        </a:rPr>
                        <a:t>80 of 80 (100%) </a:t>
                      </a:r>
                      <a:r>
                        <a:rPr lang="en-US" sz="2000" kern="1200" dirty="0">
                          <a:solidFill>
                            <a:srgbClr val="FF8C25"/>
                          </a:solidFill>
                          <a:effectLst/>
                          <a:latin typeface="+mn-lt"/>
                          <a:ea typeface="+mn-ea"/>
                          <a:cs typeface="+mn-cs"/>
                        </a:rPr>
                        <a:t>students participating in our program practiced academic skills, </a:t>
                      </a:r>
                      <a:r>
                        <a:rPr lang="en-US" sz="2400" b="1" kern="1200" dirty="0">
                          <a:solidFill>
                            <a:srgbClr val="FF8C25"/>
                          </a:solidFill>
                          <a:effectLst/>
                          <a:latin typeface="+mn-lt"/>
                          <a:ea typeface="+mn-ea"/>
                          <a:cs typeface="+mn-cs"/>
                        </a:rPr>
                        <a:t>including 50 students who provided academic talk stems.</a:t>
                      </a:r>
                      <a:r>
                        <a:rPr lang="en-US" sz="2800" b="1" dirty="0">
                          <a:solidFill>
                            <a:srgbClr val="FF8C25"/>
                          </a:solidFill>
                          <a:effectLst/>
                        </a:rPr>
                        <a:t> </a:t>
                      </a:r>
                      <a:r>
                        <a:rPr lang="en-US" sz="1600" b="1" i="1" kern="1200" dirty="0">
                          <a:solidFill>
                            <a:srgbClr val="FF8C25"/>
                          </a:solidFill>
                          <a:effectLst/>
                          <a:latin typeface="+mn-lt"/>
                          <a:ea typeface="+mn-ea"/>
                          <a:cs typeface="+mn-cs"/>
                        </a:rPr>
                        <a:t>(</a:t>
                      </a:r>
                      <a:r>
                        <a:rPr lang="en-US" sz="2000" i="1" dirty="0">
                          <a:solidFill>
                            <a:srgbClr val="FF8C25"/>
                          </a:solidFill>
                        </a:rPr>
                        <a:t>Engagement in School &amp; Academic Support)</a:t>
                      </a:r>
                    </a:p>
                    <a:p>
                      <a:pPr marL="460375" marR="0" lvl="0" indent="0" algn="l">
                        <a:buFont typeface="Symbol" pitchFamily="2" charset="2"/>
                        <a:buNone/>
                        <a:tabLst/>
                      </a:pPr>
                      <a:endParaRPr lang="en-US" sz="2800" b="1" cap="none" spc="0" dirty="0">
                        <a:solidFill>
                          <a:srgbClr val="FF8C25"/>
                        </a:solidFill>
                        <a:effectLst/>
                        <a:latin typeface="Times New Roman" panose="02020603050405020304" pitchFamily="18" charset="0"/>
                        <a:ea typeface="Times New Roman" panose="02020603050405020304" pitchFamily="18" charset="0"/>
                      </a:endParaRPr>
                    </a:p>
                  </a:txBody>
                  <a:tcPr marL="0" marR="127231" marT="0" marB="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16018767"/>
                  </a:ext>
                </a:extLst>
              </a:tr>
            </a:tbl>
          </a:graphicData>
        </a:graphic>
      </p:graphicFrame>
      <p:sp>
        <p:nvSpPr>
          <p:cNvPr id="3" name="TextBox 2">
            <a:extLst>
              <a:ext uri="{FF2B5EF4-FFF2-40B4-BE49-F238E27FC236}">
                <a16:creationId xmlns:a16="http://schemas.microsoft.com/office/drawing/2014/main" id="{FCD9849E-EFB5-947A-7681-DE7CB14421B3}"/>
              </a:ext>
            </a:extLst>
          </p:cNvPr>
          <p:cNvSpPr txBox="1"/>
          <p:nvPr/>
        </p:nvSpPr>
        <p:spPr>
          <a:xfrm>
            <a:off x="825915" y="656495"/>
            <a:ext cx="10794362" cy="769441"/>
          </a:xfrm>
          <a:prstGeom prst="rect">
            <a:avLst/>
          </a:prstGeom>
          <a:noFill/>
        </p:spPr>
        <p:txBody>
          <a:bodyPr wrap="square" rtlCol="0">
            <a:spAutoFit/>
          </a:bodyPr>
          <a:lstStyle/>
          <a:p>
            <a:r>
              <a:rPr lang="en-US" sz="4400" dirty="0">
                <a:solidFill>
                  <a:srgbClr val="FF8C25"/>
                </a:solidFill>
              </a:rPr>
              <a:t>Change an Output (Activity) Into an Outcome </a:t>
            </a:r>
          </a:p>
        </p:txBody>
      </p:sp>
    </p:spTree>
    <p:extLst>
      <p:ext uri="{BB962C8B-B14F-4D97-AF65-F5344CB8AC3E}">
        <p14:creationId xmlns:p14="http://schemas.microsoft.com/office/powerpoint/2010/main" val="39177686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miling at camera&#10;&#10;Description automatically generated">
            <a:extLst>
              <a:ext uri="{FF2B5EF4-FFF2-40B4-BE49-F238E27FC236}">
                <a16:creationId xmlns:a16="http://schemas.microsoft.com/office/drawing/2014/main" id="{BF572D08-4E13-D2B4-22AC-C09A517B34B2}"/>
              </a:ext>
            </a:extLst>
          </p:cNvPr>
          <p:cNvPicPr>
            <a:picLocks noChangeAspect="1"/>
          </p:cNvPicPr>
          <p:nvPr/>
        </p:nvPicPr>
        <p:blipFill rotWithShape="1">
          <a:blip r:embed="rId3">
            <a:extLst>
              <a:ext uri="{28A0092B-C50C-407E-A947-70E740481C1C}">
                <a14:useLocalDpi xmlns:a14="http://schemas.microsoft.com/office/drawing/2010/main"/>
              </a:ext>
            </a:extLst>
          </a:blip>
          <a:srcRect/>
          <a:stretch>
            <a:fillRect/>
          </a:stretch>
        </p:blipFill>
        <p:spPr>
          <a:xfrm>
            <a:off x="0" y="3431015"/>
            <a:ext cx="2963537" cy="3429765"/>
          </a:xfrm>
          <a:prstGeom prst="rect">
            <a:avLst/>
          </a:prstGeom>
        </p:spPr>
      </p:pic>
      <p:pic>
        <p:nvPicPr>
          <p:cNvPr id="5" name="Content Placeholder 4" descr="A close-up of a person smiling&#10;&#10;Description automatically generated">
            <a:extLst>
              <a:ext uri="{FF2B5EF4-FFF2-40B4-BE49-F238E27FC236}">
                <a16:creationId xmlns:a16="http://schemas.microsoft.com/office/drawing/2014/main" id="{6582D491-C709-DCBF-CF85-C322B30575D4}"/>
              </a:ext>
            </a:extLst>
          </p:cNvPr>
          <p:cNvPicPr>
            <a:picLocks noChangeAspect="1"/>
          </p:cNvPicPr>
          <p:nvPr/>
        </p:nvPicPr>
        <p:blipFill rotWithShape="1">
          <a:blip r:embed="rId4">
            <a:extLst>
              <a:ext uri="{28A0092B-C50C-407E-A947-70E740481C1C}">
                <a14:useLocalDpi xmlns:a14="http://schemas.microsoft.com/office/drawing/2010/main"/>
              </a:ext>
            </a:extLst>
          </a:blip>
          <a:srcRect r="-4"/>
          <a:stretch/>
        </p:blipFill>
        <p:spPr>
          <a:xfrm>
            <a:off x="6152196" y="0"/>
            <a:ext cx="3044463" cy="3467562"/>
          </a:xfrm>
          <a:prstGeom prst="rect">
            <a:avLst/>
          </a:prstGeom>
        </p:spPr>
      </p:pic>
      <p:sp>
        <p:nvSpPr>
          <p:cNvPr id="3" name="Rectangle 2">
            <a:extLst>
              <a:ext uri="{FF2B5EF4-FFF2-40B4-BE49-F238E27FC236}">
                <a16:creationId xmlns:a16="http://schemas.microsoft.com/office/drawing/2014/main" id="{2B727AFF-9A64-4FEE-AF52-BDAD237AFAE2}"/>
              </a:ext>
            </a:extLst>
          </p:cNvPr>
          <p:cNvSpPr/>
          <p:nvPr/>
        </p:nvSpPr>
        <p:spPr>
          <a:xfrm>
            <a:off x="6152196" y="3467562"/>
            <a:ext cx="6039805" cy="3390438"/>
          </a:xfrm>
          <a:prstGeom prst="rect">
            <a:avLst/>
          </a:prstGeom>
          <a:solidFill>
            <a:srgbClr val="030C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1">
            <a:extLst>
              <a:ext uri="{FF2B5EF4-FFF2-40B4-BE49-F238E27FC236}">
                <a16:creationId xmlns:a16="http://schemas.microsoft.com/office/drawing/2014/main" id="{BC872EE4-F980-C9A6-094C-33F0523F1F2A}"/>
              </a:ext>
            </a:extLst>
          </p:cNvPr>
          <p:cNvSpPr>
            <a:spLocks noGrp="1"/>
          </p:cNvSpPr>
          <p:nvPr>
            <p:ph type="title"/>
          </p:nvPr>
        </p:nvSpPr>
        <p:spPr>
          <a:xfrm>
            <a:off x="9669929" y="4162421"/>
            <a:ext cx="2463187" cy="637124"/>
          </a:xfrm>
        </p:spPr>
        <p:txBody>
          <a:bodyPr>
            <a:normAutofit fontScale="90000"/>
          </a:bodyPr>
          <a:lstStyle/>
          <a:p>
            <a:pPr algn="l"/>
            <a:r>
              <a:rPr lang="en-US" dirty="0">
                <a:latin typeface="Montserrat" pitchFamily="2" charset="77"/>
              </a:rPr>
              <a:t>OFCY Evaluation Team</a:t>
            </a:r>
          </a:p>
        </p:txBody>
      </p:sp>
      <p:pic>
        <p:nvPicPr>
          <p:cNvPr id="7" name="Picture 2" descr="A person smiling at camera&#10;&#10;Description automatically generated">
            <a:extLst>
              <a:ext uri="{FF2B5EF4-FFF2-40B4-BE49-F238E27FC236}">
                <a16:creationId xmlns:a16="http://schemas.microsoft.com/office/drawing/2014/main" id="{D3024C83-DE26-FAAE-5266-78754AA0A887}"/>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a:fillRect/>
          </a:stretch>
        </p:blipFill>
        <p:spPr bwMode="auto">
          <a:xfrm>
            <a:off x="2963538" y="10"/>
            <a:ext cx="3208609" cy="3489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Description automatically generated with low confidence">
            <a:extLst>
              <a:ext uri="{FF2B5EF4-FFF2-40B4-BE49-F238E27FC236}">
                <a16:creationId xmlns:a16="http://schemas.microsoft.com/office/drawing/2014/main" id="{D4FCB438-EDD6-E1AB-402B-F11076C92129}"/>
              </a:ext>
            </a:extLst>
          </p:cNvPr>
          <p:cNvPicPr>
            <a:picLocks noChangeAspect="1"/>
          </p:cNvPicPr>
          <p:nvPr/>
        </p:nvPicPr>
        <p:blipFill>
          <a:blip r:embed="rId6"/>
          <a:stretch>
            <a:fillRect/>
          </a:stretch>
        </p:blipFill>
        <p:spPr>
          <a:xfrm>
            <a:off x="9669929" y="5431039"/>
            <a:ext cx="2522071" cy="1426962"/>
          </a:xfrm>
          <a:prstGeom prst="rect">
            <a:avLst/>
          </a:prstGeom>
        </p:spPr>
      </p:pic>
      <p:sp>
        <p:nvSpPr>
          <p:cNvPr id="13" name="TextBox 12">
            <a:extLst>
              <a:ext uri="{FF2B5EF4-FFF2-40B4-BE49-F238E27FC236}">
                <a16:creationId xmlns:a16="http://schemas.microsoft.com/office/drawing/2014/main" id="{CA8DD996-D56C-AF53-F20E-D87D7AF8DE3E}"/>
              </a:ext>
            </a:extLst>
          </p:cNvPr>
          <p:cNvSpPr txBox="1"/>
          <p:nvPr/>
        </p:nvSpPr>
        <p:spPr>
          <a:xfrm>
            <a:off x="3265898" y="2928434"/>
            <a:ext cx="2584581" cy="553998"/>
          </a:xfrm>
          <a:prstGeom prst="rect">
            <a:avLst/>
          </a:prstGeom>
          <a:solidFill>
            <a:schemeClr val="bg2">
              <a:lumMod val="10000"/>
              <a:lumOff val="90000"/>
            </a:schemeClr>
          </a:solidFill>
          <a:ln>
            <a:solidFill>
              <a:srgbClr val="040C35"/>
            </a:solidFill>
          </a:ln>
        </p:spPr>
        <p:txBody>
          <a:bodyPr wrap="square" rtlCol="0">
            <a:spAutoFit/>
          </a:bodyPr>
          <a:lstStyle/>
          <a:p>
            <a:pPr algn="ctr"/>
            <a:r>
              <a:rPr lang="en-US" sz="1600" dirty="0">
                <a:solidFill>
                  <a:srgbClr val="040C35"/>
                </a:solidFill>
              </a:rPr>
              <a:t>Sharon McDonnell</a:t>
            </a:r>
          </a:p>
          <a:p>
            <a:pPr algn="ctr"/>
            <a:r>
              <a:rPr lang="en-US" sz="1400" dirty="0">
                <a:solidFill>
                  <a:srgbClr val="040C35"/>
                </a:solidFill>
              </a:rPr>
              <a:t>Biostatistician / Data Manager</a:t>
            </a:r>
          </a:p>
        </p:txBody>
      </p:sp>
      <p:sp>
        <p:nvSpPr>
          <p:cNvPr id="15" name="TextBox 14">
            <a:extLst>
              <a:ext uri="{FF2B5EF4-FFF2-40B4-BE49-F238E27FC236}">
                <a16:creationId xmlns:a16="http://schemas.microsoft.com/office/drawing/2014/main" id="{CE3B4992-1474-6E56-05C5-25AD2969AC22}"/>
              </a:ext>
            </a:extLst>
          </p:cNvPr>
          <p:cNvSpPr txBox="1"/>
          <p:nvPr/>
        </p:nvSpPr>
        <p:spPr>
          <a:xfrm>
            <a:off x="6388763" y="2922044"/>
            <a:ext cx="2584581" cy="553998"/>
          </a:xfrm>
          <a:prstGeom prst="rect">
            <a:avLst/>
          </a:prstGeom>
          <a:solidFill>
            <a:schemeClr val="bg2">
              <a:lumMod val="10000"/>
              <a:lumOff val="90000"/>
            </a:schemeClr>
          </a:solidFill>
          <a:ln>
            <a:solidFill>
              <a:srgbClr val="040C35"/>
            </a:solidFill>
          </a:ln>
        </p:spPr>
        <p:txBody>
          <a:bodyPr wrap="square" rtlCol="0">
            <a:spAutoFit/>
          </a:bodyPr>
          <a:lstStyle/>
          <a:p>
            <a:pPr algn="ctr"/>
            <a:r>
              <a:rPr lang="en-US" sz="1600" dirty="0">
                <a:solidFill>
                  <a:srgbClr val="040C35"/>
                </a:solidFill>
              </a:rPr>
              <a:t>Dr. Katie Kramer</a:t>
            </a:r>
          </a:p>
          <a:p>
            <a:pPr algn="ctr"/>
            <a:r>
              <a:rPr lang="en-US" sz="1400" dirty="0">
                <a:solidFill>
                  <a:srgbClr val="040C35"/>
                </a:solidFill>
              </a:rPr>
              <a:t>Project Director/PI</a:t>
            </a:r>
          </a:p>
        </p:txBody>
      </p:sp>
      <p:sp>
        <p:nvSpPr>
          <p:cNvPr id="16" name="TextBox 15">
            <a:extLst>
              <a:ext uri="{FF2B5EF4-FFF2-40B4-BE49-F238E27FC236}">
                <a16:creationId xmlns:a16="http://schemas.microsoft.com/office/drawing/2014/main" id="{B360B426-C63C-2523-0063-FC57CE51D3F6}"/>
              </a:ext>
            </a:extLst>
          </p:cNvPr>
          <p:cNvSpPr txBox="1"/>
          <p:nvPr/>
        </p:nvSpPr>
        <p:spPr>
          <a:xfrm>
            <a:off x="180557" y="6331594"/>
            <a:ext cx="2584581" cy="553998"/>
          </a:xfrm>
          <a:prstGeom prst="rect">
            <a:avLst/>
          </a:prstGeom>
          <a:solidFill>
            <a:schemeClr val="bg2">
              <a:lumMod val="10000"/>
              <a:lumOff val="90000"/>
            </a:schemeClr>
          </a:solidFill>
          <a:ln>
            <a:solidFill>
              <a:srgbClr val="040C35"/>
            </a:solidFill>
          </a:ln>
        </p:spPr>
        <p:txBody>
          <a:bodyPr wrap="square" rtlCol="0">
            <a:spAutoFit/>
          </a:bodyPr>
          <a:lstStyle/>
          <a:p>
            <a:pPr algn="ctr"/>
            <a:r>
              <a:rPr lang="en-US" sz="1600" dirty="0">
                <a:solidFill>
                  <a:srgbClr val="040C35"/>
                </a:solidFill>
              </a:rPr>
              <a:t>Madeleine Frauix</a:t>
            </a:r>
          </a:p>
          <a:p>
            <a:pPr algn="ctr"/>
            <a:r>
              <a:rPr lang="en-US" sz="1400" dirty="0">
                <a:solidFill>
                  <a:srgbClr val="040C35"/>
                </a:solidFill>
              </a:rPr>
              <a:t>Data Analyst</a:t>
            </a:r>
          </a:p>
        </p:txBody>
      </p:sp>
      <p:pic>
        <p:nvPicPr>
          <p:cNvPr id="1028" name="Picture 4" descr="A person wearing a necklace&#10;&#10;Description automatically generated">
            <a:extLst>
              <a:ext uri="{FF2B5EF4-FFF2-40B4-BE49-F238E27FC236}">
                <a16:creationId xmlns:a16="http://schemas.microsoft.com/office/drawing/2014/main" id="{2C54B7BD-0DE9-C524-3126-EFA0FEA7A93D}"/>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r="-2" b="-2"/>
          <a:stretch/>
        </p:blipFill>
        <p:spPr bwMode="auto">
          <a:xfrm>
            <a:off x="2945697" y="3485393"/>
            <a:ext cx="3208609" cy="33753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6EF3BC9-D454-77AD-74D2-8CD3ECEAA2E6}"/>
              </a:ext>
            </a:extLst>
          </p:cNvPr>
          <p:cNvSpPr txBox="1"/>
          <p:nvPr/>
        </p:nvSpPr>
        <p:spPr>
          <a:xfrm>
            <a:off x="3103557" y="6309560"/>
            <a:ext cx="2992443" cy="553998"/>
          </a:xfrm>
          <a:prstGeom prst="rect">
            <a:avLst/>
          </a:prstGeom>
          <a:solidFill>
            <a:schemeClr val="bg2">
              <a:lumMod val="10000"/>
              <a:lumOff val="90000"/>
            </a:schemeClr>
          </a:solidFill>
          <a:ln>
            <a:solidFill>
              <a:srgbClr val="040C35"/>
            </a:solidFill>
          </a:ln>
        </p:spPr>
        <p:txBody>
          <a:bodyPr wrap="square" rtlCol="0">
            <a:spAutoFit/>
          </a:bodyPr>
          <a:lstStyle/>
          <a:p>
            <a:pPr algn="ctr"/>
            <a:r>
              <a:rPr lang="en-US" sz="1600" dirty="0">
                <a:solidFill>
                  <a:srgbClr val="040C35"/>
                </a:solidFill>
              </a:rPr>
              <a:t>Danielle Motely-Lewis</a:t>
            </a:r>
          </a:p>
          <a:p>
            <a:pPr algn="ctr"/>
            <a:r>
              <a:rPr lang="en-US" sz="1400" dirty="0">
                <a:solidFill>
                  <a:srgbClr val="040C35"/>
                </a:solidFill>
              </a:rPr>
              <a:t>Stakeholder Engagement, Site Visit</a:t>
            </a:r>
          </a:p>
        </p:txBody>
      </p:sp>
      <p:sp>
        <p:nvSpPr>
          <p:cNvPr id="6" name="Slide Number Placeholder 5">
            <a:extLst>
              <a:ext uri="{FF2B5EF4-FFF2-40B4-BE49-F238E27FC236}">
                <a16:creationId xmlns:a16="http://schemas.microsoft.com/office/drawing/2014/main" id="{E4868B9F-FDD2-0DDF-A268-F852FF2B3F2A}"/>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a:t>
            </a:fld>
            <a:endParaRPr lang="en-US" dirty="0"/>
          </a:p>
        </p:txBody>
      </p:sp>
      <p:pic>
        <p:nvPicPr>
          <p:cNvPr id="8" name="Picture 7">
            <a:extLst>
              <a:ext uri="{FF2B5EF4-FFF2-40B4-BE49-F238E27FC236}">
                <a16:creationId xmlns:a16="http://schemas.microsoft.com/office/drawing/2014/main" id="{D617C4C6-E757-C3B9-4A5D-D7FDA9BB52F4}"/>
              </a:ext>
            </a:extLst>
          </p:cNvPr>
          <p:cNvPicPr>
            <a:picLocks noChangeAspect="1"/>
          </p:cNvPicPr>
          <p:nvPr/>
        </p:nvPicPr>
        <p:blipFill>
          <a:blip r:embed="rId8">
            <a:extLst>
              <a:ext uri="{28A0092B-C50C-407E-A947-70E740481C1C}">
                <a14:useLocalDpi xmlns:a14="http://schemas.microsoft.com/office/drawing/2010/main"/>
              </a:ext>
            </a:extLst>
          </a:blip>
          <a:srcRect b="-415"/>
          <a:stretch>
            <a:fillRect/>
          </a:stretch>
        </p:blipFill>
        <p:spPr>
          <a:xfrm>
            <a:off x="0" y="13249"/>
            <a:ext cx="2963537" cy="3429927"/>
          </a:xfrm>
          <a:prstGeom prst="rect">
            <a:avLst/>
          </a:prstGeom>
        </p:spPr>
      </p:pic>
      <p:sp>
        <p:nvSpPr>
          <p:cNvPr id="12" name="TextBox 11">
            <a:extLst>
              <a:ext uri="{FF2B5EF4-FFF2-40B4-BE49-F238E27FC236}">
                <a16:creationId xmlns:a16="http://schemas.microsoft.com/office/drawing/2014/main" id="{3AEB96CC-2DAF-D4E4-ABEF-F4D810226E30}"/>
              </a:ext>
            </a:extLst>
          </p:cNvPr>
          <p:cNvSpPr txBox="1"/>
          <p:nvPr/>
        </p:nvSpPr>
        <p:spPr>
          <a:xfrm>
            <a:off x="187287" y="2906400"/>
            <a:ext cx="2588964" cy="553998"/>
          </a:xfrm>
          <a:prstGeom prst="rect">
            <a:avLst/>
          </a:prstGeom>
          <a:solidFill>
            <a:schemeClr val="bg2">
              <a:lumMod val="10000"/>
              <a:lumOff val="90000"/>
            </a:schemeClr>
          </a:solidFill>
          <a:ln>
            <a:solidFill>
              <a:srgbClr val="040C35"/>
            </a:solidFill>
          </a:ln>
        </p:spPr>
        <p:txBody>
          <a:bodyPr wrap="square" rtlCol="0">
            <a:spAutoFit/>
          </a:bodyPr>
          <a:lstStyle/>
          <a:p>
            <a:pPr algn="ctr"/>
            <a:r>
              <a:rPr lang="en-US" sz="1600" dirty="0">
                <a:solidFill>
                  <a:srgbClr val="040C35"/>
                </a:solidFill>
              </a:rPr>
              <a:t>Kyrstal Jenkins</a:t>
            </a:r>
          </a:p>
          <a:p>
            <a:pPr algn="ctr"/>
            <a:r>
              <a:rPr lang="en-US" sz="1400" dirty="0">
                <a:solidFill>
                  <a:srgbClr val="040C35"/>
                </a:solidFill>
              </a:rPr>
              <a:t>Site Visit Team and Analyst</a:t>
            </a:r>
          </a:p>
        </p:txBody>
      </p:sp>
      <p:pic>
        <p:nvPicPr>
          <p:cNvPr id="18" name="Picture 17">
            <a:extLst>
              <a:ext uri="{FF2B5EF4-FFF2-40B4-BE49-F238E27FC236}">
                <a16:creationId xmlns:a16="http://schemas.microsoft.com/office/drawing/2014/main" id="{30F4B339-8DEA-5738-B8FB-C04F871807BB}"/>
              </a:ext>
            </a:extLst>
          </p:cNvPr>
          <p:cNvPicPr>
            <a:picLocks noChangeAspect="1"/>
          </p:cNvPicPr>
          <p:nvPr/>
        </p:nvPicPr>
        <p:blipFill>
          <a:blip r:embed="rId9">
            <a:extLst>
              <a:ext uri="{28A0092B-C50C-407E-A947-70E740481C1C}">
                <a14:useLocalDpi xmlns:a14="http://schemas.microsoft.com/office/drawing/2010/main"/>
              </a:ext>
            </a:extLst>
          </a:blip>
          <a:srcRect t="-1148"/>
          <a:stretch>
            <a:fillRect/>
          </a:stretch>
        </p:blipFill>
        <p:spPr>
          <a:xfrm>
            <a:off x="9202944" y="-38540"/>
            <a:ext cx="3014059" cy="3501828"/>
          </a:xfrm>
          <a:prstGeom prst="rect">
            <a:avLst/>
          </a:prstGeom>
        </p:spPr>
      </p:pic>
      <p:sp>
        <p:nvSpPr>
          <p:cNvPr id="17" name="TextBox 16">
            <a:extLst>
              <a:ext uri="{FF2B5EF4-FFF2-40B4-BE49-F238E27FC236}">
                <a16:creationId xmlns:a16="http://schemas.microsoft.com/office/drawing/2014/main" id="{009E225A-AEFB-6AE1-8193-312E097938EC}"/>
              </a:ext>
            </a:extLst>
          </p:cNvPr>
          <p:cNvSpPr txBox="1"/>
          <p:nvPr/>
        </p:nvSpPr>
        <p:spPr>
          <a:xfrm>
            <a:off x="9445796" y="2922044"/>
            <a:ext cx="2584581" cy="553998"/>
          </a:xfrm>
          <a:prstGeom prst="rect">
            <a:avLst/>
          </a:prstGeom>
          <a:solidFill>
            <a:schemeClr val="bg2">
              <a:lumMod val="10000"/>
              <a:lumOff val="90000"/>
            </a:schemeClr>
          </a:solidFill>
          <a:ln>
            <a:solidFill>
              <a:srgbClr val="040C35"/>
            </a:solidFill>
          </a:ln>
        </p:spPr>
        <p:txBody>
          <a:bodyPr wrap="square" rtlCol="0">
            <a:spAutoFit/>
          </a:bodyPr>
          <a:lstStyle/>
          <a:p>
            <a:pPr algn="ctr"/>
            <a:r>
              <a:rPr lang="en-US" sz="1600" dirty="0">
                <a:solidFill>
                  <a:srgbClr val="040C35"/>
                </a:solidFill>
              </a:rPr>
              <a:t>Lynda Murillo</a:t>
            </a:r>
          </a:p>
          <a:p>
            <a:pPr algn="ctr"/>
            <a:r>
              <a:rPr lang="en-US" sz="1400" dirty="0">
                <a:solidFill>
                  <a:srgbClr val="040C35"/>
                </a:solidFill>
              </a:rPr>
              <a:t>Administrative Manager</a:t>
            </a:r>
          </a:p>
        </p:txBody>
      </p:sp>
      <p:pic>
        <p:nvPicPr>
          <p:cNvPr id="19" name="Picture 18">
            <a:extLst>
              <a:ext uri="{FF2B5EF4-FFF2-40B4-BE49-F238E27FC236}">
                <a16:creationId xmlns:a16="http://schemas.microsoft.com/office/drawing/2014/main" id="{FEBE15FF-718B-69B4-9292-912816055B22}"/>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a:xfrm>
            <a:off x="6143940" y="3471837"/>
            <a:ext cx="3059004" cy="3360944"/>
          </a:xfrm>
          <a:prstGeom prst="rect">
            <a:avLst/>
          </a:prstGeom>
        </p:spPr>
      </p:pic>
      <p:sp>
        <p:nvSpPr>
          <p:cNvPr id="20" name="TextBox 19">
            <a:extLst>
              <a:ext uri="{FF2B5EF4-FFF2-40B4-BE49-F238E27FC236}">
                <a16:creationId xmlns:a16="http://schemas.microsoft.com/office/drawing/2014/main" id="{6DC6E7D5-1CF4-A8F7-807F-0BD796603687}"/>
              </a:ext>
            </a:extLst>
          </p:cNvPr>
          <p:cNvSpPr txBox="1"/>
          <p:nvPr/>
        </p:nvSpPr>
        <p:spPr>
          <a:xfrm>
            <a:off x="6232589" y="6309560"/>
            <a:ext cx="2835839" cy="553998"/>
          </a:xfrm>
          <a:prstGeom prst="rect">
            <a:avLst/>
          </a:prstGeom>
          <a:solidFill>
            <a:schemeClr val="bg2">
              <a:lumMod val="10000"/>
              <a:lumOff val="90000"/>
            </a:schemeClr>
          </a:solidFill>
          <a:ln>
            <a:solidFill>
              <a:srgbClr val="040C35"/>
            </a:solidFill>
          </a:ln>
        </p:spPr>
        <p:txBody>
          <a:bodyPr wrap="square" rtlCol="0">
            <a:spAutoFit/>
          </a:bodyPr>
          <a:lstStyle/>
          <a:p>
            <a:pPr algn="ctr"/>
            <a:r>
              <a:rPr lang="en-US" sz="1600" dirty="0">
                <a:solidFill>
                  <a:srgbClr val="040C35"/>
                </a:solidFill>
              </a:rPr>
              <a:t>Summer Jackson</a:t>
            </a:r>
          </a:p>
          <a:p>
            <a:pPr algn="ctr"/>
            <a:r>
              <a:rPr lang="en-US" sz="1400" dirty="0">
                <a:solidFill>
                  <a:srgbClr val="040C35"/>
                </a:solidFill>
              </a:rPr>
              <a:t>Group Facilitator</a:t>
            </a:r>
          </a:p>
        </p:txBody>
      </p:sp>
    </p:spTree>
    <p:extLst>
      <p:ext uri="{BB962C8B-B14F-4D97-AF65-F5344CB8AC3E}">
        <p14:creationId xmlns:p14="http://schemas.microsoft.com/office/powerpoint/2010/main" val="22996620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1A020C-6EC8-7A4F-5A69-A262FC8AED4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4B72721-F376-B240-0176-B98212D43375}"/>
              </a:ext>
            </a:extLst>
          </p:cNvPr>
          <p:cNvGraphicFramePr>
            <a:graphicFrameLocks noGrp="1"/>
          </p:cNvGraphicFramePr>
          <p:nvPr>
            <p:extLst>
              <p:ext uri="{D42A27DB-BD31-4B8C-83A1-F6EECF244321}">
                <p14:modId xmlns:p14="http://schemas.microsoft.com/office/powerpoint/2010/main" val="2566140683"/>
              </p:ext>
            </p:extLst>
          </p:nvPr>
        </p:nvGraphicFramePr>
        <p:xfrm>
          <a:off x="945765" y="1442531"/>
          <a:ext cx="10300469" cy="5271954"/>
        </p:xfrm>
        <a:graphic>
          <a:graphicData uri="http://schemas.openxmlformats.org/drawingml/2006/table">
            <a:tbl>
              <a:tblPr firstRow="1" firstCol="1" bandRow="1">
                <a:noFill/>
                <a:tableStyleId>{5C22544A-7EE6-4342-B048-85BDC9FD1C3A}</a:tableStyleId>
              </a:tblPr>
              <a:tblGrid>
                <a:gridCol w="4331322">
                  <a:extLst>
                    <a:ext uri="{9D8B030D-6E8A-4147-A177-3AD203B41FA5}">
                      <a16:colId xmlns:a16="http://schemas.microsoft.com/office/drawing/2014/main" val="2293963007"/>
                    </a:ext>
                  </a:extLst>
                </a:gridCol>
                <a:gridCol w="5969147">
                  <a:extLst>
                    <a:ext uri="{9D8B030D-6E8A-4147-A177-3AD203B41FA5}">
                      <a16:colId xmlns:a16="http://schemas.microsoft.com/office/drawing/2014/main" val="2227732749"/>
                    </a:ext>
                  </a:extLst>
                </a:gridCol>
              </a:tblGrid>
              <a:tr h="512994">
                <a:tc>
                  <a:txBody>
                    <a:bodyPr/>
                    <a:lstStyle/>
                    <a:p>
                      <a:pPr marL="0" marR="0" algn="l">
                        <a:buNone/>
                      </a:pPr>
                      <a:r>
                        <a:rPr lang="en-US" sz="3100" b="1" cap="none" spc="30" dirty="0">
                          <a:solidFill>
                            <a:srgbClr val="133F5B"/>
                          </a:solidFill>
                          <a:effectLst/>
                        </a:rPr>
                        <a:t>Reporting Example</a:t>
                      </a:r>
                    </a:p>
                  </a:txBody>
                  <a:tcPr marL="0" marR="17889"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marL="123825" marR="0" indent="0" algn="l">
                        <a:buNone/>
                        <a:tabLst/>
                      </a:pPr>
                      <a:r>
                        <a:rPr lang="en-US" sz="3100" b="1" cap="none" spc="30">
                          <a:solidFill>
                            <a:srgbClr val="133F5B"/>
                          </a:solidFill>
                          <a:effectLst/>
                        </a:rPr>
                        <a:t>Strengthening Tips</a:t>
                      </a:r>
                    </a:p>
                  </a:txBody>
                  <a:tcPr marL="0" marR="17889" marT="0" marB="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2025498666"/>
                  </a:ext>
                </a:extLst>
              </a:tr>
              <a:tr h="4758960">
                <a:tc>
                  <a:txBody>
                    <a:bodyPr/>
                    <a:lstStyle/>
                    <a:p>
                      <a:r>
                        <a:rPr lang="en-US" sz="1800" b="0" kern="1200" dirty="0">
                          <a:solidFill>
                            <a:schemeClr val="tx1"/>
                          </a:solidFill>
                          <a:effectLst/>
                          <a:latin typeface="+mn-lt"/>
                          <a:ea typeface="+mn-ea"/>
                          <a:cs typeface="+mn-cs"/>
                        </a:rPr>
                        <a:t>Our seminar lesson plans are designed to encourage and facilitate student self-reflection, collaboration with each other and fostering their leadership skills. We are able to assess this benchmark in our program through students' journal entries and increased participation during seminar discussions. Our student’s participation in lobbying opportunities and willingness to be interviewed also reflects our students’ improved public speaking skills and confidence around networking</a:t>
                      </a:r>
                      <a:r>
                        <a:rPr lang="en-US" sz="1800" b="1" kern="1200" dirty="0">
                          <a:solidFill>
                            <a:schemeClr val="lt1"/>
                          </a:solidFill>
                          <a:effectLst/>
                          <a:latin typeface="+mn-lt"/>
                          <a:ea typeface="+mn-ea"/>
                          <a:cs typeface="+mn-cs"/>
                        </a:rPr>
                        <a:t>.. improved public speaking skills and confidence around networking. </a:t>
                      </a:r>
                      <a:endParaRPr lang="en-US" sz="3400" b="0" cap="none" spc="0" dirty="0">
                        <a:solidFill>
                          <a:schemeClr val="tx1"/>
                        </a:solidFill>
                        <a:effectLst/>
                        <a:latin typeface="Times New Roman" panose="02020603050405020304" pitchFamily="18" charset="0"/>
                        <a:ea typeface="Times New Roman" panose="02020603050405020304" pitchFamily="18" charset="0"/>
                      </a:endParaRPr>
                    </a:p>
                  </a:txBody>
                  <a:tcPr marL="0" marR="120981" marT="0" marB="0">
                    <a:lnL w="12700" cmpd="sng">
                      <a:noFill/>
                      <a:prstDash val="solid"/>
                    </a:lnL>
                    <a:lnR w="12700" cmpd="sng">
                      <a:noFill/>
                      <a:prstDash val="solid"/>
                    </a:lnR>
                    <a:lnT w="38100" cmpd="sng">
                      <a:noFill/>
                    </a:lnT>
                    <a:lnB w="12700" cmpd="sng">
                      <a:noFill/>
                      <a:prstDash val="solid"/>
                    </a:lnB>
                    <a:noFill/>
                  </a:tcPr>
                </a:tc>
                <a:tc>
                  <a:txBody>
                    <a:bodyPr/>
                    <a:lstStyle/>
                    <a:p>
                      <a:pPr marL="460375" marR="0" indent="-336550" algn="l">
                        <a:buFont typeface="Arial" panose="020B0604020202020204" pitchFamily="34" charset="0"/>
                        <a:buChar char="•"/>
                        <a:tabLst/>
                      </a:pPr>
                      <a:r>
                        <a:rPr lang="en-US" sz="2200" cap="none" spc="0" dirty="0">
                          <a:solidFill>
                            <a:schemeClr val="tx1"/>
                          </a:solidFill>
                          <a:effectLst/>
                        </a:rPr>
                        <a:t>Provide </a:t>
                      </a:r>
                      <a:r>
                        <a:rPr lang="en-US" sz="2200" b="1" cap="none" spc="0" dirty="0">
                          <a:solidFill>
                            <a:schemeClr val="tx1"/>
                          </a:solidFill>
                          <a:effectLst/>
                        </a:rPr>
                        <a:t>some “data” points </a:t>
                      </a:r>
                      <a:r>
                        <a:rPr lang="en-US" sz="2200" b="0" cap="none" spc="0" dirty="0">
                          <a:solidFill>
                            <a:schemeClr val="tx1"/>
                          </a:solidFill>
                          <a:effectLst/>
                        </a:rPr>
                        <a:t>to your narrative</a:t>
                      </a:r>
                    </a:p>
                    <a:p>
                      <a:pPr marL="123825" marR="0" indent="0" algn="l">
                        <a:buFont typeface="Arial" panose="020B0604020202020204" pitchFamily="34" charset="0"/>
                        <a:buNone/>
                        <a:tabLst/>
                      </a:pPr>
                      <a:endParaRPr lang="en-US" sz="1200" b="0" cap="none" spc="0" dirty="0">
                        <a:solidFill>
                          <a:schemeClr val="tx1"/>
                        </a:solidFill>
                        <a:effectLst/>
                      </a:endParaRPr>
                    </a:p>
                    <a:p>
                      <a:pPr marL="460375" marR="0" indent="-336550" algn="l">
                        <a:buFont typeface="Arial" panose="020B0604020202020204" pitchFamily="34" charset="0"/>
                        <a:buChar char="•"/>
                        <a:tabLst/>
                      </a:pPr>
                      <a:r>
                        <a:rPr lang="en-US" sz="2200" b="0" kern="1200" cap="none" spc="0" dirty="0">
                          <a:solidFill>
                            <a:schemeClr val="tx1"/>
                          </a:solidFill>
                          <a:effectLst/>
                          <a:latin typeface="+mn-lt"/>
                          <a:ea typeface="+mn-ea"/>
                          <a:cs typeface="+mn-cs"/>
                        </a:rPr>
                        <a:t>Clearly </a:t>
                      </a:r>
                      <a:r>
                        <a:rPr lang="en-US" sz="2200" b="1" kern="1200" cap="none" spc="0" dirty="0">
                          <a:solidFill>
                            <a:schemeClr val="tx1"/>
                          </a:solidFill>
                          <a:effectLst/>
                          <a:latin typeface="+mn-lt"/>
                          <a:ea typeface="+mn-ea"/>
                          <a:cs typeface="+mn-cs"/>
                        </a:rPr>
                        <a:t>identify the change </a:t>
                      </a:r>
                      <a:r>
                        <a:rPr lang="en-US" sz="2200" b="0" kern="1200" cap="none" spc="0" dirty="0">
                          <a:solidFill>
                            <a:schemeClr val="tx1"/>
                          </a:solidFill>
                          <a:effectLst/>
                          <a:latin typeface="+mn-lt"/>
                          <a:ea typeface="+mn-ea"/>
                          <a:cs typeface="+mn-cs"/>
                        </a:rPr>
                        <a:t>you are seeing</a:t>
                      </a:r>
                    </a:p>
                    <a:p>
                      <a:pPr marL="460375" marR="0" indent="0" algn="l">
                        <a:buFont typeface="Arial" panose="020B0604020202020204" pitchFamily="34" charset="0"/>
                        <a:buNone/>
                        <a:tabLst/>
                      </a:pPr>
                      <a:endParaRPr lang="en-US" sz="1900" kern="1200" dirty="0">
                        <a:solidFill>
                          <a:srgbClr val="FF8C25"/>
                        </a:solidFill>
                        <a:effectLst/>
                        <a:latin typeface="+mn-lt"/>
                        <a:ea typeface="+mn-ea"/>
                        <a:cs typeface="+mn-cs"/>
                      </a:endParaRPr>
                    </a:p>
                    <a:p>
                      <a:pPr marL="393700" marR="0" indent="0" algn="l">
                        <a:buFont typeface="Arial" panose="020B0604020202020204" pitchFamily="34" charset="0"/>
                        <a:buNone/>
                        <a:tabLst/>
                      </a:pPr>
                      <a:r>
                        <a:rPr lang="en-US" sz="1900" kern="1200" dirty="0">
                          <a:solidFill>
                            <a:schemeClr val="tx1"/>
                          </a:solidFill>
                          <a:effectLst/>
                          <a:latin typeface="+mn-lt"/>
                          <a:ea typeface="+mn-ea"/>
                          <a:cs typeface="+mn-cs"/>
                        </a:rPr>
                        <a:t>A total of </a:t>
                      </a:r>
                      <a:r>
                        <a:rPr lang="en-US" sz="1900" b="1" kern="1200" dirty="0">
                          <a:solidFill>
                            <a:srgbClr val="FF8C25"/>
                          </a:solidFill>
                          <a:effectLst/>
                          <a:latin typeface="+mn-lt"/>
                          <a:ea typeface="+mn-ea"/>
                          <a:cs typeface="+mn-cs"/>
                        </a:rPr>
                        <a:t>80 students </a:t>
                      </a:r>
                      <a:r>
                        <a:rPr lang="en-US" sz="1900" kern="1200" dirty="0">
                          <a:solidFill>
                            <a:schemeClr val="tx1"/>
                          </a:solidFill>
                          <a:effectLst/>
                          <a:latin typeface="+mn-lt"/>
                          <a:ea typeface="+mn-ea"/>
                          <a:cs typeface="+mn-cs"/>
                        </a:rPr>
                        <a:t>participated in our program</a:t>
                      </a:r>
                      <a:endParaRPr lang="en-US" sz="2100" kern="1200" dirty="0">
                        <a:solidFill>
                          <a:schemeClr val="tx1"/>
                        </a:solidFill>
                        <a:effectLst/>
                        <a:latin typeface="+mn-lt"/>
                        <a:ea typeface="+mn-ea"/>
                        <a:cs typeface="+mn-cs"/>
                      </a:endParaRPr>
                    </a:p>
                    <a:p>
                      <a:pPr marL="393700" marR="0" lvl="0" indent="0" algn="l">
                        <a:buFont typeface="Symbol" pitchFamily="2" charset="2"/>
                        <a:buChar char=""/>
                        <a:tabLst/>
                      </a:pPr>
                      <a:endParaRPr lang="en-US" sz="900" b="0" cap="none" spc="0" dirty="0">
                        <a:solidFill>
                          <a:schemeClr val="tx1"/>
                        </a:solidFill>
                        <a:effectLst/>
                      </a:endParaRPr>
                    </a:p>
                    <a:p>
                      <a:pPr marL="393700" lvl="0" indent="0">
                        <a:tabLst/>
                      </a:pPr>
                      <a:r>
                        <a:rPr lang="en-US" sz="1800" b="1" kern="1200" dirty="0">
                          <a:solidFill>
                            <a:srgbClr val="FF8C25"/>
                          </a:solidFill>
                          <a:effectLst/>
                          <a:latin typeface="+mn-lt"/>
                          <a:ea typeface="+mn-ea"/>
                          <a:cs typeface="+mn-cs"/>
                        </a:rPr>
                        <a:t>80 of these students (100%) demonstrated leadership and strengthened confidence</a:t>
                      </a:r>
                      <a:r>
                        <a:rPr lang="en-US" sz="1800" kern="1200" dirty="0">
                          <a:solidFill>
                            <a:srgbClr val="FF8C25"/>
                          </a:solidFill>
                          <a:effectLst/>
                          <a:latin typeface="+mn-lt"/>
                          <a:ea typeface="+mn-ea"/>
                          <a:cs typeface="+mn-cs"/>
                        </a:rPr>
                        <a:t> </a:t>
                      </a:r>
                      <a:r>
                        <a:rPr lang="en-US" sz="1800" kern="1200" dirty="0">
                          <a:solidFill>
                            <a:schemeClr val="dk1"/>
                          </a:solidFill>
                          <a:effectLst/>
                          <a:latin typeface="+mn-lt"/>
                          <a:ea typeface="+mn-ea"/>
                          <a:cs typeface="+mn-cs"/>
                        </a:rPr>
                        <a:t>by participating in lobbying opportunities</a:t>
                      </a:r>
                    </a:p>
                    <a:p>
                      <a:pPr marL="393700" indent="0">
                        <a:tabLst/>
                      </a:pPr>
                      <a:r>
                        <a:rPr lang="en-US" sz="1800" b="1" kern="1200" dirty="0">
                          <a:solidFill>
                            <a:schemeClr val="dk1"/>
                          </a:solidFill>
                          <a:effectLst/>
                          <a:latin typeface="+mn-lt"/>
                          <a:ea typeface="+mn-ea"/>
                          <a:cs typeface="+mn-cs"/>
                        </a:rPr>
                        <a:t> </a:t>
                      </a:r>
                      <a:endParaRPr lang="en-US" sz="1050" kern="1200" dirty="0">
                        <a:solidFill>
                          <a:schemeClr val="dk1"/>
                        </a:solidFill>
                        <a:effectLst/>
                        <a:latin typeface="+mn-lt"/>
                        <a:ea typeface="+mn-ea"/>
                        <a:cs typeface="+mn-cs"/>
                      </a:endParaRPr>
                    </a:p>
                    <a:p>
                      <a:pPr marL="393700" lvl="0" indent="0">
                        <a:tabLst/>
                      </a:pPr>
                      <a:r>
                        <a:rPr lang="en-US" sz="1800" b="0" kern="1200" dirty="0">
                          <a:solidFill>
                            <a:schemeClr val="tx1"/>
                          </a:solidFill>
                          <a:effectLst/>
                          <a:latin typeface="+mn-lt"/>
                          <a:ea typeface="+mn-ea"/>
                          <a:cs typeface="+mn-cs"/>
                        </a:rPr>
                        <a:t>Additionally, </a:t>
                      </a:r>
                      <a:r>
                        <a:rPr lang="en-US" sz="1800" b="1" kern="1200" dirty="0">
                          <a:solidFill>
                            <a:srgbClr val="FF8C25"/>
                          </a:solidFill>
                          <a:effectLst/>
                          <a:latin typeface="+mn-lt"/>
                          <a:ea typeface="+mn-ea"/>
                          <a:cs typeface="+mn-cs"/>
                        </a:rPr>
                        <a:t>45 of these students (56%) showed improved public speaking skills </a:t>
                      </a:r>
                      <a:r>
                        <a:rPr lang="en-US" sz="1800" kern="1200" dirty="0">
                          <a:solidFill>
                            <a:schemeClr val="dk1"/>
                          </a:solidFill>
                          <a:effectLst/>
                          <a:latin typeface="+mn-lt"/>
                          <a:ea typeface="+mn-ea"/>
                          <a:cs typeface="+mn-cs"/>
                        </a:rPr>
                        <a:t>through their willingness and engagement in interviews</a:t>
                      </a:r>
                    </a:p>
                    <a:p>
                      <a:pPr marL="393700" lvl="0" indent="0">
                        <a:tabLst/>
                      </a:pPr>
                      <a:endParaRPr lang="en-US" sz="1600" kern="1200" dirty="0">
                        <a:solidFill>
                          <a:schemeClr val="dk1"/>
                        </a:solidFill>
                        <a:effectLst/>
                        <a:latin typeface="+mn-lt"/>
                        <a:ea typeface="+mn-ea"/>
                        <a:cs typeface="+mn-cs"/>
                      </a:endParaRPr>
                    </a:p>
                    <a:p>
                      <a:pPr marL="39370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en-US" sz="1600" b="0" i="1" kern="1200" dirty="0">
                          <a:solidFill>
                            <a:schemeClr val="tx1"/>
                          </a:solidFill>
                          <a:effectLst/>
                          <a:latin typeface="+mn-lt"/>
                          <a:ea typeface="+mn-ea"/>
                          <a:cs typeface="+mn-cs"/>
                        </a:rPr>
                        <a:t>(L</a:t>
                      </a:r>
                      <a:r>
                        <a:rPr lang="en-US" sz="1600" b="0" i="1" dirty="0">
                          <a:solidFill>
                            <a:schemeClr val="tx1"/>
                          </a:solidFill>
                        </a:rPr>
                        <a:t>eadership Development)</a:t>
                      </a:r>
                    </a:p>
                    <a:p>
                      <a:pPr marL="460375" marR="0" lvl="0" indent="0" algn="l">
                        <a:buFont typeface="Symbol" pitchFamily="2" charset="2"/>
                        <a:buNone/>
                        <a:tabLst/>
                      </a:pPr>
                      <a:endParaRPr lang="en-US" sz="2700" b="1" cap="none" spc="0" dirty="0">
                        <a:solidFill>
                          <a:srgbClr val="FF8C25"/>
                        </a:solidFill>
                        <a:effectLst/>
                        <a:latin typeface="Times New Roman" panose="02020603050405020304" pitchFamily="18" charset="0"/>
                        <a:ea typeface="Times New Roman" panose="02020603050405020304" pitchFamily="18" charset="0"/>
                      </a:endParaRPr>
                    </a:p>
                  </a:txBody>
                  <a:tcPr marL="0" marR="120981" marT="0" marB="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16018767"/>
                  </a:ext>
                </a:extLst>
              </a:tr>
            </a:tbl>
          </a:graphicData>
        </a:graphic>
      </p:graphicFrame>
      <p:sp>
        <p:nvSpPr>
          <p:cNvPr id="4" name="TextBox 3">
            <a:extLst>
              <a:ext uri="{FF2B5EF4-FFF2-40B4-BE49-F238E27FC236}">
                <a16:creationId xmlns:a16="http://schemas.microsoft.com/office/drawing/2014/main" id="{78BA3640-1B01-1B62-7366-18F1EC85C06A}"/>
              </a:ext>
            </a:extLst>
          </p:cNvPr>
          <p:cNvSpPr txBox="1"/>
          <p:nvPr/>
        </p:nvSpPr>
        <p:spPr>
          <a:xfrm>
            <a:off x="825915" y="565780"/>
            <a:ext cx="10794362" cy="769441"/>
          </a:xfrm>
          <a:prstGeom prst="rect">
            <a:avLst/>
          </a:prstGeom>
          <a:noFill/>
        </p:spPr>
        <p:txBody>
          <a:bodyPr wrap="square" rtlCol="0">
            <a:spAutoFit/>
          </a:bodyPr>
          <a:lstStyle/>
          <a:p>
            <a:r>
              <a:rPr lang="en-US" sz="4400" dirty="0">
                <a:solidFill>
                  <a:srgbClr val="FF8C25"/>
                </a:solidFill>
              </a:rPr>
              <a:t>Add “Data” to the Change You Describe</a:t>
            </a:r>
          </a:p>
        </p:txBody>
      </p:sp>
    </p:spTree>
    <p:extLst>
      <p:ext uri="{BB962C8B-B14F-4D97-AF65-F5344CB8AC3E}">
        <p14:creationId xmlns:p14="http://schemas.microsoft.com/office/powerpoint/2010/main" val="9448228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27CD-CC71-0719-14B1-3A8F2C36795C}"/>
              </a:ext>
            </a:extLst>
          </p:cNvPr>
          <p:cNvSpPr>
            <a:spLocks noGrp="1"/>
          </p:cNvSpPr>
          <p:nvPr>
            <p:ph type="title"/>
          </p:nvPr>
        </p:nvSpPr>
        <p:spPr/>
        <p:txBody>
          <a:bodyPr/>
          <a:lstStyle/>
          <a:p>
            <a:r>
              <a:rPr lang="en-US" dirty="0"/>
              <a:t>Other Strengthening Tips</a:t>
            </a:r>
          </a:p>
        </p:txBody>
      </p:sp>
      <p:sp>
        <p:nvSpPr>
          <p:cNvPr id="3" name="Content Placeholder 2">
            <a:extLst>
              <a:ext uri="{FF2B5EF4-FFF2-40B4-BE49-F238E27FC236}">
                <a16:creationId xmlns:a16="http://schemas.microsoft.com/office/drawing/2014/main" id="{0C0527B7-C71C-8017-2DBE-FB11E30E6F63}"/>
              </a:ext>
            </a:extLst>
          </p:cNvPr>
          <p:cNvSpPr>
            <a:spLocks noGrp="1"/>
          </p:cNvSpPr>
          <p:nvPr>
            <p:ph idx="1"/>
          </p:nvPr>
        </p:nvSpPr>
        <p:spPr/>
        <p:txBody>
          <a:bodyPr>
            <a:normAutofit lnSpcReduction="10000"/>
          </a:bodyPr>
          <a:lstStyle/>
          <a:p>
            <a:r>
              <a:rPr lang="en-US" sz="2400" b="1" dirty="0"/>
              <a:t>Identify the source </a:t>
            </a:r>
            <a:r>
              <a:rPr lang="en-US" sz="2400" dirty="0"/>
              <a:t>of your data (especially surveys)</a:t>
            </a:r>
          </a:p>
          <a:p>
            <a:pPr lvl="1"/>
            <a:r>
              <a:rPr lang="en-US" sz="2000" dirty="0"/>
              <a:t>Results from our own survey show…</a:t>
            </a:r>
          </a:p>
          <a:p>
            <a:pPr lvl="1"/>
            <a:r>
              <a:rPr lang="en-US" sz="2000" dirty="0"/>
              <a:t>Results we received from OUSD surveys indicate…</a:t>
            </a:r>
          </a:p>
          <a:p>
            <a:endParaRPr lang="en-US" sz="2400" i="1" dirty="0"/>
          </a:p>
          <a:p>
            <a:r>
              <a:rPr lang="en-US" sz="2400" b="1" dirty="0"/>
              <a:t>Quotes and stories </a:t>
            </a:r>
            <a:r>
              <a:rPr lang="en-US" sz="2400" dirty="0"/>
              <a:t>are very important!</a:t>
            </a:r>
          </a:p>
          <a:p>
            <a:pPr lvl="1"/>
            <a:r>
              <a:rPr lang="en-US" sz="2000" dirty="0"/>
              <a:t>Please report them in your narrative section</a:t>
            </a:r>
          </a:p>
          <a:p>
            <a:pPr marL="502920" lvl="1" indent="0">
              <a:buNone/>
            </a:pPr>
            <a:endParaRPr lang="en-US" sz="2000" dirty="0"/>
          </a:p>
          <a:p>
            <a:r>
              <a:rPr lang="en-US" sz="2400" dirty="0"/>
              <a:t>Even if you </a:t>
            </a:r>
            <a:r>
              <a:rPr lang="en-US" sz="2400" b="1" dirty="0"/>
              <a:t>don’t meet your outcome goal</a:t>
            </a:r>
            <a:r>
              <a:rPr lang="en-US" sz="2400" dirty="0"/>
              <a:t>…</a:t>
            </a:r>
          </a:p>
          <a:p>
            <a:pPr lvl="1"/>
            <a:r>
              <a:rPr lang="en-US" sz="2000" dirty="0"/>
              <a:t>Share what information you do have </a:t>
            </a:r>
            <a:r>
              <a:rPr lang="en-US" sz="2000" i="1" dirty="0"/>
              <a:t>(that’s important too!)</a:t>
            </a:r>
          </a:p>
          <a:p>
            <a:pPr lvl="1"/>
            <a:endParaRPr lang="en-US" sz="2000" i="1" dirty="0"/>
          </a:p>
          <a:p>
            <a:r>
              <a:rPr lang="en-US" sz="2200" dirty="0"/>
              <a:t>The </a:t>
            </a:r>
            <a:r>
              <a:rPr lang="en-US" sz="2200" b="1" dirty="0"/>
              <a:t>Other Category </a:t>
            </a:r>
            <a:r>
              <a:rPr lang="en-US" sz="2200" dirty="0"/>
              <a:t>is an option</a:t>
            </a:r>
          </a:p>
          <a:p>
            <a:pPr lvl="1"/>
            <a:r>
              <a:rPr lang="en-US" sz="2000" dirty="0"/>
              <a:t>Outcomes that do not fit in the “standard outcome categories” and opportunity for agencies to maintain outcome measures unique to their programs</a:t>
            </a:r>
          </a:p>
        </p:txBody>
      </p:sp>
    </p:spTree>
    <p:extLst>
      <p:ext uri="{BB962C8B-B14F-4D97-AF65-F5344CB8AC3E}">
        <p14:creationId xmlns:p14="http://schemas.microsoft.com/office/powerpoint/2010/main" val="16029570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C7D0-E8CA-2EAA-AF96-A402075F26E9}"/>
              </a:ext>
            </a:extLst>
          </p:cNvPr>
          <p:cNvSpPr>
            <a:spLocks noGrp="1"/>
          </p:cNvSpPr>
          <p:nvPr>
            <p:ph type="title"/>
          </p:nvPr>
        </p:nvSpPr>
        <p:spPr/>
        <p:txBody>
          <a:bodyPr/>
          <a:lstStyle/>
          <a:p>
            <a:r>
              <a:rPr lang="en-US" dirty="0"/>
              <a:t>Weekly Evaluation Office Hours!</a:t>
            </a:r>
          </a:p>
        </p:txBody>
      </p:sp>
      <p:sp>
        <p:nvSpPr>
          <p:cNvPr id="3" name="Content Placeholder 2">
            <a:extLst>
              <a:ext uri="{FF2B5EF4-FFF2-40B4-BE49-F238E27FC236}">
                <a16:creationId xmlns:a16="http://schemas.microsoft.com/office/drawing/2014/main" id="{2034905E-DF95-A3B3-C517-F0EBD749C2B0}"/>
              </a:ext>
            </a:extLst>
          </p:cNvPr>
          <p:cNvSpPr>
            <a:spLocks noGrp="1"/>
          </p:cNvSpPr>
          <p:nvPr>
            <p:ph idx="1"/>
          </p:nvPr>
        </p:nvSpPr>
        <p:spPr>
          <a:xfrm>
            <a:off x="3869267" y="864108"/>
            <a:ext cx="7885411" cy="5120640"/>
          </a:xfrm>
        </p:spPr>
        <p:txBody>
          <a:bodyPr>
            <a:normAutofit/>
          </a:bodyPr>
          <a:lstStyle/>
          <a:p>
            <a:r>
              <a:rPr lang="en-US" sz="2400" dirty="0"/>
              <a:t>One-on-one individualized evaluation focused office hours</a:t>
            </a:r>
          </a:p>
          <a:p>
            <a:r>
              <a:rPr lang="en-US" sz="2400" dirty="0"/>
              <a:t>Thursdays @ 9am-12pm starting February 26</a:t>
            </a:r>
            <a:r>
              <a:rPr lang="en-US" sz="2400" baseline="30000" dirty="0"/>
              <a:t>th</a:t>
            </a:r>
          </a:p>
          <a:p>
            <a:r>
              <a:rPr lang="en-US" sz="2400" dirty="0"/>
              <a:t>45 min slots available first come, first serve</a:t>
            </a:r>
          </a:p>
          <a:p>
            <a:r>
              <a:rPr lang="en-US" sz="2400" dirty="0"/>
              <a:t>Opportunity to discuss site-specific questions or outcomes</a:t>
            </a:r>
          </a:p>
          <a:p>
            <a:r>
              <a:rPr lang="en-US" sz="2400" dirty="0"/>
              <a:t>Sign-up:</a:t>
            </a:r>
          </a:p>
          <a:p>
            <a:pPr lvl="1"/>
            <a:r>
              <a:rPr lang="en-US" sz="2000" dirty="0"/>
              <a:t>Today with Lynda! </a:t>
            </a:r>
          </a:p>
          <a:p>
            <a:pPr lvl="1"/>
            <a:r>
              <a:rPr lang="en-US" sz="2000" dirty="0"/>
              <a:t>Email Lynda: Lynda@thebridginggroup.com</a:t>
            </a:r>
          </a:p>
          <a:p>
            <a:pPr lvl="1"/>
            <a:r>
              <a:rPr lang="en-US" sz="2000" dirty="0">
                <a:hlinkClick r:id="rId2"/>
              </a:rPr>
              <a:t>Link to sign-up</a:t>
            </a:r>
            <a:endParaRPr lang="en-US" sz="2000" dirty="0"/>
          </a:p>
        </p:txBody>
      </p:sp>
    </p:spTree>
    <p:extLst>
      <p:ext uri="{BB962C8B-B14F-4D97-AF65-F5344CB8AC3E}">
        <p14:creationId xmlns:p14="http://schemas.microsoft.com/office/powerpoint/2010/main" val="10554173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76CD3C-CC34-AEF5-F7D0-9E2807AA67ED}"/>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60A02-B189-5738-3764-31BD117114A8}"/>
              </a:ext>
            </a:extLst>
          </p:cNvPr>
          <p:cNvSpPr>
            <a:spLocks noGrp="1"/>
          </p:cNvSpPr>
          <p:nvPr>
            <p:ph type="title"/>
          </p:nvPr>
        </p:nvSpPr>
        <p:spPr>
          <a:xfrm>
            <a:off x="8895775" y="1123837"/>
            <a:ext cx="2947482" cy="4601183"/>
          </a:xfrm>
        </p:spPr>
        <p:txBody>
          <a:bodyPr>
            <a:normAutofit/>
          </a:bodyPr>
          <a:lstStyle/>
          <a:p>
            <a:br>
              <a:rPr lang="en-US" dirty="0"/>
            </a:br>
            <a:r>
              <a:rPr lang="en-US" dirty="0"/>
              <a:t>What’s Next?</a:t>
            </a:r>
          </a:p>
        </p:txBody>
      </p:sp>
      <p:sp>
        <p:nvSpPr>
          <p:cNvPr id="17" name="Rectangle 16">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18" name="Content Placeholder 2">
            <a:extLst>
              <a:ext uri="{FF2B5EF4-FFF2-40B4-BE49-F238E27FC236}">
                <a16:creationId xmlns:a16="http://schemas.microsoft.com/office/drawing/2014/main" id="{89ACEE94-1BC4-1638-FD89-EFCDC5D3FA49}"/>
              </a:ext>
            </a:extLst>
          </p:cNvPr>
          <p:cNvGraphicFramePr>
            <a:graphicFrameLocks noGrp="1"/>
          </p:cNvGraphicFramePr>
          <p:nvPr>
            <p:ph idx="1"/>
            <p:extLst>
              <p:ext uri="{D42A27DB-BD31-4B8C-83A1-F6EECF244321}">
                <p14:modId xmlns:p14="http://schemas.microsoft.com/office/powerpoint/2010/main" val="2974012833"/>
              </p:ext>
            </p:extLst>
          </p:nvPr>
        </p:nvGraphicFramePr>
        <p:xfrm>
          <a:off x="636967" y="908085"/>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82660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4" name="Rectangle 1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F538C57-CCB6-22E4-1906-1905AD5253EB}"/>
              </a:ext>
            </a:extLst>
          </p:cNvPr>
          <p:cNvSpPr>
            <a:spLocks noGrp="1"/>
          </p:cNvSpPr>
          <p:nvPr>
            <p:ph type="title"/>
          </p:nvPr>
        </p:nvSpPr>
        <p:spPr>
          <a:xfrm>
            <a:off x="5015192" y="1198311"/>
            <a:ext cx="6068070" cy="1943034"/>
          </a:xfrm>
        </p:spPr>
        <p:txBody>
          <a:bodyPr vert="horz" lIns="91440" tIns="45720" rIns="91440" bIns="45720" rtlCol="0" anchor="b">
            <a:normAutofit/>
          </a:bodyPr>
          <a:lstStyle/>
          <a:p>
            <a:r>
              <a:rPr lang="en-US" sz="5900" spc="-100" dirty="0"/>
              <a:t>Breakout Group Discussions</a:t>
            </a:r>
          </a:p>
        </p:txBody>
      </p:sp>
      <p:sp>
        <p:nvSpPr>
          <p:cNvPr id="18" name="Rectangle 17">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7" name="Graphic 6" descr="Teamwork">
            <a:extLst>
              <a:ext uri="{FF2B5EF4-FFF2-40B4-BE49-F238E27FC236}">
                <a16:creationId xmlns:a16="http://schemas.microsoft.com/office/drawing/2014/main" id="{2BB879F6-85BF-AAAE-E6B1-914733D2AA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177" y="1695799"/>
            <a:ext cx="3458249" cy="3458249"/>
          </a:xfrm>
          <a:prstGeom prst="rect">
            <a:avLst/>
          </a:prstGeom>
        </p:spPr>
      </p:pic>
      <p:sp>
        <p:nvSpPr>
          <p:cNvPr id="5" name="TextBox 4">
            <a:extLst>
              <a:ext uri="{FF2B5EF4-FFF2-40B4-BE49-F238E27FC236}">
                <a16:creationId xmlns:a16="http://schemas.microsoft.com/office/drawing/2014/main" id="{3E95AB27-0026-EFF8-9CE6-A7913D11D206}"/>
              </a:ext>
            </a:extLst>
          </p:cNvPr>
          <p:cNvSpPr txBox="1"/>
          <p:nvPr/>
        </p:nvSpPr>
        <p:spPr>
          <a:xfrm>
            <a:off x="5015192" y="3144392"/>
            <a:ext cx="6109252" cy="2954655"/>
          </a:xfrm>
          <a:prstGeom prst="rect">
            <a:avLst/>
          </a:prstGeom>
          <a:noFill/>
        </p:spPr>
        <p:txBody>
          <a:bodyPr wrap="square">
            <a:spAutoFit/>
          </a:bodyPr>
          <a:lstStyle/>
          <a:p>
            <a:pPr marL="285750" indent="-285750">
              <a:buFont typeface="Arial" panose="020B0604020202020204" pitchFamily="34" charset="0"/>
              <a:buChar char="•"/>
            </a:pPr>
            <a:r>
              <a:rPr lang="en-US" sz="2400" dirty="0">
                <a:solidFill>
                  <a:schemeClr val="accent1">
                    <a:lumMod val="20000"/>
                    <a:lumOff val="80000"/>
                  </a:schemeClr>
                </a:solidFill>
              </a:rPr>
              <a:t>Share additional examples drawn directly from OFCY programs</a:t>
            </a:r>
          </a:p>
          <a:p>
            <a:pPr marL="285750" indent="-285750">
              <a:buFont typeface="Arial" panose="020B0604020202020204" pitchFamily="34" charset="0"/>
              <a:buChar char="•"/>
            </a:pPr>
            <a:endParaRPr lang="en-US" sz="2400" dirty="0">
              <a:solidFill>
                <a:schemeClr val="accent1">
                  <a:lumMod val="20000"/>
                  <a:lumOff val="80000"/>
                </a:schemeClr>
              </a:solidFill>
            </a:endParaRPr>
          </a:p>
          <a:p>
            <a:pPr marL="285750" indent="-285750">
              <a:buFont typeface="Arial" panose="020B0604020202020204" pitchFamily="34" charset="0"/>
              <a:buChar char="•"/>
            </a:pPr>
            <a:r>
              <a:rPr lang="en-US" sz="2400" dirty="0">
                <a:solidFill>
                  <a:schemeClr val="accent1">
                    <a:lumMod val="20000"/>
                    <a:lumOff val="80000"/>
                  </a:schemeClr>
                </a:solidFill>
              </a:rPr>
              <a:t>Create space for cross-grantee sharing and discussion</a:t>
            </a:r>
          </a:p>
          <a:p>
            <a:pPr marL="285750" indent="-285750">
              <a:buFont typeface="Arial" panose="020B0604020202020204" pitchFamily="34" charset="0"/>
              <a:buChar char="•"/>
            </a:pPr>
            <a:endParaRPr lang="en-US" sz="2400" dirty="0">
              <a:solidFill>
                <a:schemeClr val="accent1">
                  <a:lumMod val="20000"/>
                  <a:lumOff val="80000"/>
                </a:schemeClr>
              </a:solidFill>
            </a:endParaRPr>
          </a:p>
          <a:p>
            <a:pPr marL="285750" indent="-285750">
              <a:buFont typeface="Arial" panose="020B0604020202020204" pitchFamily="34" charset="0"/>
              <a:buChar char="•"/>
            </a:pPr>
            <a:r>
              <a:rPr lang="en-US" sz="2400" dirty="0">
                <a:solidFill>
                  <a:schemeClr val="accent1">
                    <a:lumMod val="20000"/>
                    <a:lumOff val="80000"/>
                  </a:schemeClr>
                </a:solidFill>
              </a:rPr>
              <a:t>Provide time for Q &amp; A</a:t>
            </a:r>
          </a:p>
          <a:p>
            <a:pPr marL="285750" indent="-285750">
              <a:buFont typeface="Arial" panose="020B0604020202020204" pitchFamily="34" charset="0"/>
              <a:buChar char="•"/>
            </a:pPr>
            <a:endParaRPr lang="en-US" dirty="0">
              <a:solidFill>
                <a:srgbClr val="BEDCF1"/>
              </a:solidFill>
            </a:endParaRPr>
          </a:p>
        </p:txBody>
      </p:sp>
    </p:spTree>
    <p:extLst>
      <p:ext uri="{BB962C8B-B14F-4D97-AF65-F5344CB8AC3E}">
        <p14:creationId xmlns:p14="http://schemas.microsoft.com/office/powerpoint/2010/main" val="40898886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29A3-5DED-5925-5CEC-9AFEA20B919B}"/>
              </a:ext>
            </a:extLst>
          </p:cNvPr>
          <p:cNvSpPr>
            <a:spLocks noGrp="1"/>
          </p:cNvSpPr>
          <p:nvPr>
            <p:ph type="title"/>
          </p:nvPr>
        </p:nvSpPr>
        <p:spPr/>
        <p:txBody>
          <a:bodyPr/>
          <a:lstStyle/>
          <a:p>
            <a:r>
              <a:rPr lang="en-US" dirty="0"/>
              <a:t>Transition to Breakouts &amp; Room Instructions</a:t>
            </a:r>
          </a:p>
        </p:txBody>
      </p:sp>
      <p:sp>
        <p:nvSpPr>
          <p:cNvPr id="3" name="Content Placeholder 2">
            <a:extLst>
              <a:ext uri="{FF2B5EF4-FFF2-40B4-BE49-F238E27FC236}">
                <a16:creationId xmlns:a16="http://schemas.microsoft.com/office/drawing/2014/main" id="{37913601-96F6-71A0-BC00-0C1AAD9866CA}"/>
              </a:ext>
            </a:extLst>
          </p:cNvPr>
          <p:cNvSpPr>
            <a:spLocks noGrp="1"/>
          </p:cNvSpPr>
          <p:nvPr>
            <p:ph idx="1"/>
          </p:nvPr>
        </p:nvSpPr>
        <p:spPr/>
        <p:txBody>
          <a:bodyPr/>
          <a:lstStyle/>
          <a:p>
            <a:r>
              <a:rPr lang="en-US" dirty="0"/>
              <a:t>Breakouts are organized by </a:t>
            </a:r>
            <a:r>
              <a:rPr lang="en-US" b="1" dirty="0"/>
              <a:t>OFCY-funded strategy</a:t>
            </a:r>
            <a:endParaRPr lang="en-US" dirty="0"/>
          </a:p>
          <a:p>
            <a:r>
              <a:rPr lang="en-US" dirty="0"/>
              <a:t>Approximately </a:t>
            </a:r>
            <a:r>
              <a:rPr lang="en-US" b="1" dirty="0"/>
              <a:t>40 minutes </a:t>
            </a:r>
            <a:r>
              <a:rPr lang="en-US" dirty="0"/>
              <a:t>are allotted per breakout</a:t>
            </a:r>
          </a:p>
          <a:p>
            <a:r>
              <a:rPr lang="en-US" dirty="0"/>
              <a:t>Facilitators will </a:t>
            </a:r>
            <a:r>
              <a:rPr lang="en-US" b="1" dirty="0"/>
              <a:t>guide discussion </a:t>
            </a:r>
            <a:r>
              <a:rPr lang="en-US" dirty="0"/>
              <a:t>and </a:t>
            </a:r>
            <a:r>
              <a:rPr lang="en-US" b="1" dirty="0"/>
              <a:t>keep time</a:t>
            </a:r>
            <a:endParaRPr lang="en-US" dirty="0"/>
          </a:p>
          <a:p>
            <a:r>
              <a:rPr lang="en-US" dirty="0"/>
              <a:t>Participation is encouraged by </a:t>
            </a:r>
            <a:r>
              <a:rPr lang="en-US" b="1" dirty="0"/>
              <a:t>open discussion or using the chat</a:t>
            </a:r>
            <a:endParaRPr lang="en-US" dirty="0"/>
          </a:p>
          <a:p>
            <a:r>
              <a:rPr lang="en-US" dirty="0"/>
              <a:t>You will be </a:t>
            </a:r>
            <a:r>
              <a:rPr lang="en-US" b="1" dirty="0"/>
              <a:t>placed into rooms </a:t>
            </a:r>
            <a:r>
              <a:rPr lang="en-US" dirty="0"/>
              <a:t>automatically </a:t>
            </a:r>
          </a:p>
          <a:p>
            <a:r>
              <a:rPr lang="en-US" dirty="0"/>
              <a:t>If you are in the wrong room, </a:t>
            </a:r>
            <a:r>
              <a:rPr lang="en-US" b="1" dirty="0"/>
              <a:t>let a facilitator know</a:t>
            </a:r>
          </a:p>
          <a:p>
            <a:pPr marL="0" indent="0">
              <a:buNone/>
            </a:pPr>
            <a:endParaRPr lang="en-US" dirty="0"/>
          </a:p>
        </p:txBody>
      </p:sp>
    </p:spTree>
    <p:extLst>
      <p:ext uri="{BB962C8B-B14F-4D97-AF65-F5344CB8AC3E}">
        <p14:creationId xmlns:p14="http://schemas.microsoft.com/office/powerpoint/2010/main" val="907293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F3AA1B-7E41-7B4C-905A-07DB4D9E6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9FF2C3-4E39-6D87-2A88-46EFC4CE3EA1}"/>
              </a:ext>
            </a:extLst>
          </p:cNvPr>
          <p:cNvSpPr>
            <a:spLocks noGrp="1"/>
          </p:cNvSpPr>
          <p:nvPr>
            <p:ph type="title"/>
          </p:nvPr>
        </p:nvSpPr>
        <p:spPr>
          <a:xfrm>
            <a:off x="252919" y="1123837"/>
            <a:ext cx="2947482" cy="4601183"/>
          </a:xfrm>
        </p:spPr>
        <p:txBody>
          <a:bodyPr>
            <a:normAutofit/>
          </a:bodyPr>
          <a:lstStyle/>
          <a:p>
            <a:r>
              <a:rPr lang="en-US" dirty="0"/>
              <a:t>Session 1: Breakout Room Assignments</a:t>
            </a:r>
          </a:p>
        </p:txBody>
      </p:sp>
      <p:sp>
        <p:nvSpPr>
          <p:cNvPr id="3" name="TextBox 2">
            <a:extLst>
              <a:ext uri="{FF2B5EF4-FFF2-40B4-BE49-F238E27FC236}">
                <a16:creationId xmlns:a16="http://schemas.microsoft.com/office/drawing/2014/main" id="{5780BD1C-7887-7FF3-5ADE-810E6B0104B3}"/>
              </a:ext>
            </a:extLst>
          </p:cNvPr>
          <p:cNvSpPr txBox="1"/>
          <p:nvPr/>
        </p:nvSpPr>
        <p:spPr>
          <a:xfrm>
            <a:off x="1346200" y="3429000"/>
            <a:ext cx="184731" cy="369332"/>
          </a:xfrm>
          <a:prstGeom prst="rect">
            <a:avLst/>
          </a:prstGeom>
          <a:noFill/>
        </p:spPr>
        <p:txBody>
          <a:bodyPr wrap="none" rtlCol="0">
            <a:spAutoFit/>
          </a:bodyPr>
          <a:lstStyle/>
          <a:p>
            <a:endParaRPr lang="en-US" dirty="0"/>
          </a:p>
        </p:txBody>
      </p:sp>
      <p:graphicFrame>
        <p:nvGraphicFramePr>
          <p:cNvPr id="15" name="Content Placeholder 2">
            <a:extLst>
              <a:ext uri="{FF2B5EF4-FFF2-40B4-BE49-F238E27FC236}">
                <a16:creationId xmlns:a16="http://schemas.microsoft.com/office/drawing/2014/main" id="{6932DF0E-AC0F-ACAA-0016-32BCD38F1441}"/>
              </a:ext>
            </a:extLst>
          </p:cNvPr>
          <p:cNvGraphicFramePr/>
          <p:nvPr>
            <p:extLst>
              <p:ext uri="{D42A27DB-BD31-4B8C-83A1-F6EECF244321}">
                <p14:modId xmlns:p14="http://schemas.microsoft.com/office/powerpoint/2010/main" val="53058780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41366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9EAB1-884B-DB6E-F4D8-22498DB9F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FDD9F-4538-FF3A-2C6F-20A93F5A994C}"/>
              </a:ext>
            </a:extLst>
          </p:cNvPr>
          <p:cNvSpPr>
            <a:spLocks noGrp="1"/>
          </p:cNvSpPr>
          <p:nvPr>
            <p:ph type="title"/>
          </p:nvPr>
        </p:nvSpPr>
        <p:spPr/>
        <p:txBody>
          <a:bodyPr/>
          <a:lstStyle/>
          <a:p>
            <a:r>
              <a:rPr lang="en-US" b="1" dirty="0"/>
              <a:t>How to Rename for Breakout Group II</a:t>
            </a:r>
          </a:p>
        </p:txBody>
      </p:sp>
      <p:sp>
        <p:nvSpPr>
          <p:cNvPr id="3" name="Content Placeholder 2">
            <a:extLst>
              <a:ext uri="{FF2B5EF4-FFF2-40B4-BE49-F238E27FC236}">
                <a16:creationId xmlns:a16="http://schemas.microsoft.com/office/drawing/2014/main" id="{D581BF1F-74A3-0A47-F714-31ADFB950B34}"/>
              </a:ext>
            </a:extLst>
          </p:cNvPr>
          <p:cNvSpPr>
            <a:spLocks noGrp="1"/>
          </p:cNvSpPr>
          <p:nvPr>
            <p:ph idx="1"/>
          </p:nvPr>
        </p:nvSpPr>
        <p:spPr>
          <a:xfrm>
            <a:off x="3684104" y="189186"/>
            <a:ext cx="8044070" cy="6558455"/>
          </a:xfrm>
        </p:spPr>
        <p:txBody>
          <a:bodyPr>
            <a:normAutofit/>
          </a:bodyPr>
          <a:lstStyle/>
          <a:p>
            <a:pPr marL="0" indent="0">
              <a:buNone/>
            </a:pPr>
            <a:r>
              <a:rPr lang="en-US" sz="2800" dirty="0"/>
              <a:t>Please rename yourself using the format below based on your funded strategy:</a:t>
            </a:r>
          </a:p>
          <a:p>
            <a:pPr marL="622300" indent="-177800">
              <a:buFont typeface="Arial" panose="020B0604020202020204" pitchFamily="34" charset="0"/>
              <a:buChar char="•"/>
            </a:pPr>
            <a:r>
              <a:rPr lang="en-US" b="1" dirty="0"/>
              <a:t>CA – OP – Participant Name</a:t>
            </a:r>
            <a:br>
              <a:rPr lang="en-US" dirty="0"/>
            </a:br>
            <a:r>
              <a:rPr lang="en-US" i="1" dirty="0"/>
              <a:t>(Career Access &amp; Employment – Opportunity Youth)</a:t>
            </a:r>
          </a:p>
          <a:p>
            <a:pPr marL="622300" indent="-177800">
              <a:buFont typeface="Arial" panose="020B0604020202020204" pitchFamily="34" charset="0"/>
              <a:buChar char="•"/>
            </a:pPr>
            <a:endParaRPr lang="en-US" dirty="0"/>
          </a:p>
          <a:p>
            <a:pPr marL="622300" indent="-177800">
              <a:buFont typeface="Arial" panose="020B0604020202020204" pitchFamily="34" charset="0"/>
              <a:buChar char="•"/>
            </a:pPr>
            <a:r>
              <a:rPr lang="en-US" b="1" dirty="0"/>
              <a:t>CA – YS – Participant Name</a:t>
            </a:r>
            <a:br>
              <a:rPr lang="en-US" dirty="0"/>
            </a:br>
            <a:r>
              <a:rPr lang="en-US" dirty="0"/>
              <a:t>       </a:t>
            </a:r>
            <a:r>
              <a:rPr lang="en-US" b="1" dirty="0"/>
              <a:t>OR</a:t>
            </a:r>
            <a:br>
              <a:rPr lang="en-US" dirty="0"/>
            </a:br>
            <a:r>
              <a:rPr lang="en-US" b="1" dirty="0"/>
              <a:t>YE – Participant Name</a:t>
            </a:r>
            <a:br>
              <a:rPr lang="en-US" dirty="0"/>
            </a:br>
            <a:r>
              <a:rPr lang="en-US" i="1" dirty="0"/>
              <a:t>(Career Access &amp; Employment – Youth in School / Oakland Summer Youth Employment)</a:t>
            </a:r>
          </a:p>
          <a:p>
            <a:pPr marL="622300" indent="-177800">
              <a:buFont typeface="Arial" panose="020B0604020202020204" pitchFamily="34" charset="0"/>
              <a:buChar char="•"/>
            </a:pPr>
            <a:endParaRPr lang="en-US" dirty="0"/>
          </a:p>
          <a:p>
            <a:pPr marL="622300" indent="-177800">
              <a:buFont typeface="Arial" panose="020B0604020202020204" pitchFamily="34" charset="0"/>
              <a:buChar char="•"/>
            </a:pPr>
            <a:r>
              <a:rPr lang="en-US" b="1" dirty="0"/>
              <a:t>HSS – Participant Name</a:t>
            </a:r>
            <a:br>
              <a:rPr lang="en-US" dirty="0"/>
            </a:br>
            <a:r>
              <a:rPr lang="en-US" i="1" dirty="0"/>
              <a:t>(High School &amp; Post-Secondary Student Success)</a:t>
            </a:r>
            <a:endParaRPr lang="en-US" dirty="0"/>
          </a:p>
        </p:txBody>
      </p:sp>
    </p:spTree>
    <p:extLst>
      <p:ext uri="{BB962C8B-B14F-4D97-AF65-F5344CB8AC3E}">
        <p14:creationId xmlns:p14="http://schemas.microsoft.com/office/powerpoint/2010/main" val="2765518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3B42CB-0EFB-A9AA-81AD-A73DA19849CA}"/>
              </a:ext>
            </a:extLst>
          </p:cNvPr>
          <p:cNvSpPr>
            <a:spLocks noGrp="1"/>
          </p:cNvSpPr>
          <p:nvPr>
            <p:ph type="title"/>
          </p:nvPr>
        </p:nvSpPr>
        <p:spPr>
          <a:xfrm>
            <a:off x="8895775" y="1123837"/>
            <a:ext cx="2947482" cy="4601183"/>
          </a:xfrm>
        </p:spPr>
        <p:txBody>
          <a:bodyPr>
            <a:normAutofit/>
          </a:bodyPr>
          <a:lstStyle/>
          <a:p>
            <a:r>
              <a:rPr lang="en-US" dirty="0"/>
              <a:t>Session 2: Breakout Room Assignments</a:t>
            </a:r>
          </a:p>
        </p:txBody>
      </p:sp>
      <p:sp>
        <p:nvSpPr>
          <p:cNvPr id="23" name="Rectangle 2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5" name="Content Placeholder 2">
            <a:extLst>
              <a:ext uri="{FF2B5EF4-FFF2-40B4-BE49-F238E27FC236}">
                <a16:creationId xmlns:a16="http://schemas.microsoft.com/office/drawing/2014/main" id="{3C21EF11-5A62-4764-98BB-6BC298D97941}"/>
              </a:ext>
            </a:extLst>
          </p:cNvPr>
          <p:cNvGraphicFramePr/>
          <p:nvPr>
            <p:extLst>
              <p:ext uri="{D42A27DB-BD31-4B8C-83A1-F6EECF244321}">
                <p14:modId xmlns:p14="http://schemas.microsoft.com/office/powerpoint/2010/main" val="1919200281"/>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17604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0B43BE-EBA1-63D9-C613-13485E27FF5F}"/>
              </a:ext>
            </a:extLst>
          </p:cNvPr>
          <p:cNvPicPr/>
          <p:nvPr/>
        </p:nvPicPr>
        <p:blipFill>
          <a:blip r:embed="rId3" cstate="print">
            <a:extLst>
              <a:ext uri="{28A0092B-C50C-407E-A947-70E740481C1C}">
                <a14:useLocalDpi xmlns:a14="http://schemas.microsoft.com/office/drawing/2010/main"/>
              </a:ext>
            </a:extLst>
          </a:blip>
          <a:stretch>
            <a:fillRect/>
          </a:stretch>
        </p:blipFill>
        <p:spPr>
          <a:xfrm>
            <a:off x="10754687" y="5952202"/>
            <a:ext cx="1437313" cy="905798"/>
          </a:xfrm>
          <a:prstGeom prst="rect">
            <a:avLst/>
          </a:prstGeom>
        </p:spPr>
      </p:pic>
      <p:sp>
        <p:nvSpPr>
          <p:cNvPr id="3" name="TextBox 2">
            <a:extLst>
              <a:ext uri="{FF2B5EF4-FFF2-40B4-BE49-F238E27FC236}">
                <a16:creationId xmlns:a16="http://schemas.microsoft.com/office/drawing/2014/main" id="{8DB744D4-A342-602F-D96F-3ABE874EF7DD}"/>
              </a:ext>
            </a:extLst>
          </p:cNvPr>
          <p:cNvSpPr txBox="1"/>
          <p:nvPr/>
        </p:nvSpPr>
        <p:spPr>
          <a:xfrm>
            <a:off x="6601098" y="4883280"/>
            <a:ext cx="5590902" cy="954107"/>
          </a:xfrm>
          <a:prstGeom prst="rect">
            <a:avLst/>
          </a:prstGeom>
          <a:noFill/>
        </p:spPr>
        <p:txBody>
          <a:bodyPr wrap="square" rtlCol="0">
            <a:spAutoFit/>
          </a:bodyPr>
          <a:lstStyle/>
          <a:p>
            <a:pPr algn="r"/>
            <a:r>
              <a:rPr lang="en-US" sz="2800" dirty="0"/>
              <a:t>Katie Kramer</a:t>
            </a:r>
          </a:p>
          <a:p>
            <a:pPr algn="r"/>
            <a:r>
              <a:rPr lang="en-US" sz="2800" dirty="0"/>
              <a:t>katie@thebridinggroup.com</a:t>
            </a:r>
          </a:p>
        </p:txBody>
      </p:sp>
      <p:pic>
        <p:nvPicPr>
          <p:cNvPr id="7" name="object 3">
            <a:extLst>
              <a:ext uri="{FF2B5EF4-FFF2-40B4-BE49-F238E27FC236}">
                <a16:creationId xmlns:a16="http://schemas.microsoft.com/office/drawing/2014/main" id="{CF14C2FC-508D-6B93-27BD-7D52F07B60FD}"/>
              </a:ext>
            </a:extLst>
          </p:cNvPr>
          <p:cNvPicPr/>
          <p:nvPr/>
        </p:nvPicPr>
        <p:blipFill>
          <a:blip r:embed="rId4" cstate="print"/>
          <a:stretch>
            <a:fillRect/>
          </a:stretch>
        </p:blipFill>
        <p:spPr>
          <a:xfrm>
            <a:off x="0" y="6065836"/>
            <a:ext cx="1653623" cy="792164"/>
          </a:xfrm>
          <a:prstGeom prst="rect">
            <a:avLst/>
          </a:prstGeom>
        </p:spPr>
      </p:pic>
      <p:pic>
        <p:nvPicPr>
          <p:cNvPr id="8" name="Picture 7" descr="A person and two children playing with confetti&#10;&#10;AI-generated content may be incorrect.">
            <a:extLst>
              <a:ext uri="{FF2B5EF4-FFF2-40B4-BE49-F238E27FC236}">
                <a16:creationId xmlns:a16="http://schemas.microsoft.com/office/drawing/2014/main" id="{5F54D846-0E8A-58F1-8C28-D7EAD3DA9DF1}"/>
              </a:ext>
            </a:extLst>
          </p:cNvPr>
          <p:cNvPicPr>
            <a:picLocks noChangeAspect="1"/>
          </p:cNvPicPr>
          <p:nvPr/>
        </p:nvPicPr>
        <p:blipFill>
          <a:blip r:embed="rId5" cstate="print">
            <a:extLst>
              <a:ext uri="{28A0092B-C50C-407E-A947-70E740481C1C}">
                <a14:useLocalDpi xmlns:a14="http://schemas.microsoft.com/office/drawing/2010/main"/>
              </a:ext>
            </a:extLst>
          </a:blip>
          <a:srcRect t="-1388"/>
          <a:stretch>
            <a:fillRect/>
          </a:stretch>
        </p:blipFill>
        <p:spPr>
          <a:xfrm>
            <a:off x="4490971" y="-75423"/>
            <a:ext cx="2718212" cy="4268599"/>
          </a:xfrm>
          <a:prstGeom prst="rect">
            <a:avLst/>
          </a:prstGeom>
          <a:ln>
            <a:solidFill>
              <a:schemeClr val="bg1"/>
            </a:solidFill>
          </a:ln>
        </p:spPr>
      </p:pic>
      <p:pic>
        <p:nvPicPr>
          <p:cNvPr id="13" name="Picture 12" descr="A group of people on a stage&#10;&#10;AI-generated content may be incorrect.">
            <a:extLst>
              <a:ext uri="{FF2B5EF4-FFF2-40B4-BE49-F238E27FC236}">
                <a16:creationId xmlns:a16="http://schemas.microsoft.com/office/drawing/2014/main" id="{B8F2F01F-B674-9E52-A3C9-9E63AC0E4E8D}"/>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a:xfrm>
            <a:off x="7209183" y="0"/>
            <a:ext cx="4982817" cy="4193176"/>
          </a:xfrm>
          <a:prstGeom prst="rect">
            <a:avLst/>
          </a:prstGeom>
          <a:ln>
            <a:solidFill>
              <a:schemeClr val="bg1"/>
            </a:solidFill>
          </a:ln>
        </p:spPr>
      </p:pic>
      <p:pic>
        <p:nvPicPr>
          <p:cNvPr id="16" name="Picture 15" descr="A group of people dancing in a room&#10;&#10;AI-generated content may be incorrect.">
            <a:extLst>
              <a:ext uri="{FF2B5EF4-FFF2-40B4-BE49-F238E27FC236}">
                <a16:creationId xmlns:a16="http://schemas.microsoft.com/office/drawing/2014/main" id="{7BF2269B-05BC-888B-5E0B-8D3FCE65595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l="-12195"/>
          <a:stretch>
            <a:fillRect/>
          </a:stretch>
        </p:blipFill>
        <p:spPr bwMode="auto">
          <a:xfrm>
            <a:off x="-604435" y="0"/>
            <a:ext cx="5560748" cy="4193176"/>
          </a:xfrm>
          <a:prstGeom prst="rect">
            <a:avLst/>
          </a:prstGeom>
          <a:ln>
            <a:solidFill>
              <a:schemeClr val="bg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57229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C501AD0-BFB9-57E9-FD5B-27D11B390A68}"/>
              </a:ext>
            </a:extLst>
          </p:cNvPr>
          <p:cNvSpPr>
            <a:spLocks noGrp="1"/>
          </p:cNvSpPr>
          <p:nvPr>
            <p:ph type="title"/>
          </p:nvPr>
        </p:nvSpPr>
        <p:spPr>
          <a:xfrm>
            <a:off x="252919" y="1123837"/>
            <a:ext cx="2947482" cy="4601183"/>
          </a:xfrm>
        </p:spPr>
        <p:txBody>
          <a:bodyPr>
            <a:normAutofit/>
          </a:bodyPr>
          <a:lstStyle/>
          <a:p>
            <a:r>
              <a:rPr lang="en-US" dirty="0">
                <a:solidFill>
                  <a:schemeClr val="bg1"/>
                </a:solidFill>
              </a:rPr>
              <a:t>How the day is structured</a:t>
            </a:r>
          </a:p>
        </p:txBody>
      </p:sp>
      <p:graphicFrame>
        <p:nvGraphicFramePr>
          <p:cNvPr id="5" name="Content Placeholder 4">
            <a:extLst>
              <a:ext uri="{FF2B5EF4-FFF2-40B4-BE49-F238E27FC236}">
                <a16:creationId xmlns:a16="http://schemas.microsoft.com/office/drawing/2014/main" id="{ED8413C9-E540-B572-7ABE-E60093636E4B}"/>
              </a:ext>
            </a:extLst>
          </p:cNvPr>
          <p:cNvGraphicFramePr>
            <a:graphicFrameLocks noGrp="1"/>
          </p:cNvGraphicFramePr>
          <p:nvPr>
            <p:ph idx="1"/>
            <p:extLst>
              <p:ext uri="{D42A27DB-BD31-4B8C-83A1-F6EECF244321}">
                <p14:modId xmlns:p14="http://schemas.microsoft.com/office/powerpoint/2010/main" val="3781533902"/>
              </p:ext>
              <p:ext uri="{E7BDC344-281C-4309-B0C6-D0EE65EED2A8}">
                <p202:designPr xmlns:p202="http://schemas.microsoft.com/office/powerpoint/2020/02/main">
                  <p202:designTagLst>
                    <p202:designTag name="ARCH:1:CLS" val="StackedSequentialRowTable"/>
                  </p202:designTagLst>
                </p202:designPr>
              </p:ext>
            </p:extLst>
          </p:nvPr>
        </p:nvGraphicFramePr>
        <p:xfrm>
          <a:off x="3945699" y="982943"/>
          <a:ext cx="7736550" cy="4598288"/>
        </p:xfrm>
        <a:graphic>
          <a:graphicData uri="http://schemas.openxmlformats.org/drawingml/2006/table">
            <a:tbl>
              <a:tblPr bandRow="1">
                <a:noFill/>
                <a:tableStyleId>{5C22544A-7EE6-4342-B048-85BDC9FD1C3A}</a:tableStyleId>
              </a:tblPr>
              <a:tblGrid>
                <a:gridCol w="946925">
                  <a:extLst>
                    <a:ext uri="{9D8B030D-6E8A-4147-A177-3AD203B41FA5}">
                      <a16:colId xmlns:a16="http://schemas.microsoft.com/office/drawing/2014/main" val="2358526181"/>
                    </a:ext>
                  </a:extLst>
                </a:gridCol>
                <a:gridCol w="4647406">
                  <a:extLst>
                    <a:ext uri="{9D8B030D-6E8A-4147-A177-3AD203B41FA5}">
                      <a16:colId xmlns:a16="http://schemas.microsoft.com/office/drawing/2014/main" val="3236532064"/>
                    </a:ext>
                  </a:extLst>
                </a:gridCol>
                <a:gridCol w="2142219">
                  <a:extLst>
                    <a:ext uri="{9D8B030D-6E8A-4147-A177-3AD203B41FA5}">
                      <a16:colId xmlns:a16="http://schemas.microsoft.com/office/drawing/2014/main" val="1743784102"/>
                    </a:ext>
                  </a:extLst>
                </a:gridCol>
              </a:tblGrid>
              <a:tr h="823532">
                <a:tc>
                  <a:txBody>
                    <a:bodyPr/>
                    <a:lstStyle/>
                    <a:p>
                      <a:pPr>
                        <a:buNone/>
                      </a:pPr>
                      <a:r>
                        <a:rPr lang="en-US" sz="3300" b="1" cap="none" spc="0" dirty="0">
                          <a:solidFill>
                            <a:schemeClr val="tx1"/>
                          </a:solidFill>
                        </a:rPr>
                        <a:t>01</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en-US" sz="2100" b="0" cap="none" spc="0" dirty="0">
                          <a:solidFill>
                            <a:schemeClr val="tx1"/>
                          </a:solidFill>
                        </a:rPr>
                        <a:t>OFCY Welcome and Introductions</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en-US" sz="2000" b="0" cap="none" spc="0" dirty="0">
                          <a:solidFill>
                            <a:schemeClr val="tx1"/>
                          </a:solidFill>
                        </a:rPr>
                        <a:t>9:30-9:45am</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892190"/>
                  </a:ext>
                </a:extLst>
              </a:tr>
              <a:tr h="823532">
                <a:tc>
                  <a:txBody>
                    <a:bodyPr/>
                    <a:lstStyle/>
                    <a:p>
                      <a:pPr>
                        <a:buNone/>
                      </a:pPr>
                      <a:r>
                        <a:rPr lang="en-US" sz="3300" b="1" cap="none" spc="0" dirty="0">
                          <a:solidFill>
                            <a:schemeClr val="tx1"/>
                          </a:solidFill>
                        </a:rPr>
                        <a:t>02</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100" b="0" cap="none" spc="0" dirty="0">
                          <a:solidFill>
                            <a:schemeClr val="tx1"/>
                          </a:solidFill>
                        </a:rPr>
                        <a:t>Strengthening OFCY Outcome Reporting Presentation</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000" b="0" cap="none" spc="0" dirty="0">
                          <a:solidFill>
                            <a:schemeClr val="tx1"/>
                          </a:solidFill>
                        </a:rPr>
                        <a:t>9:45-10:30am</a:t>
                      </a:r>
                    </a:p>
                  </a:txBody>
                  <a:tcPr marL="141446" marR="141446" marT="141446" marB="14144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4477695"/>
                  </a:ext>
                </a:extLst>
              </a:tr>
              <a:tr h="823532">
                <a:tc>
                  <a:txBody>
                    <a:bodyPr/>
                    <a:lstStyle/>
                    <a:p>
                      <a:pPr>
                        <a:buNone/>
                      </a:pPr>
                      <a:r>
                        <a:rPr lang="en-US" sz="3300" b="1" cap="none" spc="0" dirty="0">
                          <a:solidFill>
                            <a:schemeClr val="tx1"/>
                          </a:solidFill>
                        </a:rPr>
                        <a:t>03</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100" b="0" cap="none" spc="0" dirty="0">
                          <a:solidFill>
                            <a:schemeClr val="tx1"/>
                          </a:solidFill>
                        </a:rPr>
                        <a:t>Breakout Group Session 1: </a:t>
                      </a:r>
                    </a:p>
                    <a:p>
                      <a:pPr marL="458788" indent="-285750" algn="l">
                        <a:buFont typeface="Arial" panose="020B0604020202020204" pitchFamily="34" charset="0"/>
                        <a:buChar char="•"/>
                        <a:tabLst/>
                      </a:pPr>
                      <a:r>
                        <a:rPr lang="en-US" sz="1800" b="0" cap="none" spc="0" dirty="0">
                          <a:solidFill>
                            <a:schemeClr val="tx1"/>
                          </a:solidFill>
                        </a:rPr>
                        <a:t>Youth Leadership and Development  </a:t>
                      </a:r>
                    </a:p>
                    <a:p>
                      <a:pPr marL="458788" indent="-285750" algn="l">
                        <a:buFont typeface="Arial" panose="020B0604020202020204" pitchFamily="34" charset="0"/>
                        <a:buChar char="•"/>
                        <a:tabLst/>
                      </a:pPr>
                      <a:r>
                        <a:rPr lang="en-US" sz="1800" b="0" cap="none" spc="0" dirty="0">
                          <a:solidFill>
                            <a:schemeClr val="tx1"/>
                          </a:solidFill>
                        </a:rPr>
                        <a:t>Violence Prevention</a:t>
                      </a:r>
                      <a:endParaRPr lang="en-US" sz="2100" b="0" cap="none" spc="0" dirty="0">
                        <a:solidFill>
                          <a:schemeClr val="tx1"/>
                        </a:solidFill>
                      </a:endParaRP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000" b="0" cap="none" spc="0" dirty="0">
                          <a:solidFill>
                            <a:schemeClr val="tx1"/>
                          </a:solidFill>
                        </a:rPr>
                        <a:t>10:30-11:15am</a:t>
                      </a:r>
                    </a:p>
                  </a:txBody>
                  <a:tcPr marL="141446" marR="141446" marT="141446" marB="14144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5371526"/>
                  </a:ext>
                </a:extLst>
              </a:tr>
              <a:tr h="823532">
                <a:tc>
                  <a:txBody>
                    <a:bodyPr/>
                    <a:lstStyle/>
                    <a:p>
                      <a:pPr>
                        <a:buNone/>
                      </a:pPr>
                      <a:r>
                        <a:rPr lang="en-US" sz="3300" b="1" cap="none" spc="0" dirty="0">
                          <a:solidFill>
                            <a:schemeClr val="tx1"/>
                          </a:solidFill>
                        </a:rPr>
                        <a:t>04</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100" b="0" cap="none" spc="0" dirty="0">
                          <a:solidFill>
                            <a:schemeClr val="tx1"/>
                          </a:solidFill>
                        </a:rPr>
                        <a:t>Breakout Group Session 2:</a:t>
                      </a:r>
                    </a:p>
                    <a:p>
                      <a:pPr marL="457200" indent="-285750" rtl="0">
                        <a:buFont typeface="Arial" panose="020B0604020202020204" pitchFamily="34" charset="0"/>
                        <a:buChar char="•"/>
                        <a:tabLst/>
                      </a:pPr>
                      <a:r>
                        <a:rPr lang="en-US" sz="1800" b="0" i="0" kern="1200" dirty="0">
                          <a:solidFill>
                            <a:schemeClr val="dk1"/>
                          </a:solidFill>
                          <a:effectLst/>
                          <a:latin typeface="+mn-lt"/>
                          <a:ea typeface="+mn-ea"/>
                          <a:cs typeface="+mn-cs"/>
                        </a:rPr>
                        <a:t>High School &amp; Post-Secondary Success </a:t>
                      </a:r>
                    </a:p>
                    <a:p>
                      <a:pPr marL="457200" indent="-285750" rtl="0">
                        <a:buFont typeface="Arial" panose="020B0604020202020204" pitchFamily="34" charset="0"/>
                        <a:buChar char="•"/>
                        <a:tabLst/>
                      </a:pPr>
                      <a:r>
                        <a:rPr lang="en-US" sz="1800" b="0" i="0" kern="1200" dirty="0">
                          <a:solidFill>
                            <a:schemeClr val="dk1"/>
                          </a:solidFill>
                          <a:effectLst/>
                          <a:latin typeface="+mn-lt"/>
                          <a:ea typeface="+mn-ea"/>
                          <a:cs typeface="+mn-cs"/>
                        </a:rPr>
                        <a:t>Career Access and Employment for Opportunity Youth and Youth in School</a:t>
                      </a:r>
                    </a:p>
                    <a:p>
                      <a:pPr marL="457200" indent="-285750" rtl="0">
                        <a:buFont typeface="Arial" panose="020B0604020202020204" pitchFamily="34" charset="0"/>
                        <a:buChar char="•"/>
                        <a:tabLst/>
                      </a:pPr>
                      <a:r>
                        <a:rPr lang="en-US" sz="1800" b="0" i="0" kern="1200" dirty="0">
                          <a:solidFill>
                            <a:schemeClr val="dk1"/>
                          </a:solidFill>
                          <a:effectLst/>
                          <a:latin typeface="+mn-lt"/>
                          <a:ea typeface="+mn-ea"/>
                          <a:cs typeface="+mn-cs"/>
                        </a:rPr>
                        <a:t>Oakland Summer Youth Employment</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2000" b="0" cap="none" spc="0" dirty="0">
                          <a:solidFill>
                            <a:schemeClr val="tx1"/>
                          </a:solidFill>
                        </a:rPr>
                        <a:t>11:30am-12:15pm</a:t>
                      </a:r>
                    </a:p>
                  </a:txBody>
                  <a:tcPr marL="141446" marR="141446" marT="141446" marB="14144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4644505"/>
                  </a:ext>
                </a:extLst>
              </a:tr>
            </a:tbl>
          </a:graphicData>
        </a:graphic>
      </p:graphicFrame>
    </p:spTree>
    <p:extLst>
      <p:ext uri="{BB962C8B-B14F-4D97-AF65-F5344CB8AC3E}">
        <p14:creationId xmlns:p14="http://schemas.microsoft.com/office/powerpoint/2010/main" val="36279866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7B5B-39A8-2E7E-F53D-C74AB7AF2451}"/>
              </a:ext>
            </a:extLst>
          </p:cNvPr>
          <p:cNvSpPr>
            <a:spLocks noGrp="1"/>
          </p:cNvSpPr>
          <p:nvPr>
            <p:ph type="title"/>
          </p:nvPr>
        </p:nvSpPr>
        <p:spPr/>
        <p:txBody>
          <a:bodyPr/>
          <a:lstStyle/>
          <a:p>
            <a:r>
              <a:rPr lang="en-US" dirty="0"/>
              <a:t>Evaluation Updates</a:t>
            </a:r>
          </a:p>
        </p:txBody>
      </p:sp>
      <p:sp>
        <p:nvSpPr>
          <p:cNvPr id="3" name="Content Placeholder 2">
            <a:extLst>
              <a:ext uri="{FF2B5EF4-FFF2-40B4-BE49-F238E27FC236}">
                <a16:creationId xmlns:a16="http://schemas.microsoft.com/office/drawing/2014/main" id="{C2F34D27-7F96-E054-BADD-DC62500A60BA}"/>
              </a:ext>
            </a:extLst>
          </p:cNvPr>
          <p:cNvSpPr>
            <a:spLocks noGrp="1"/>
          </p:cNvSpPr>
          <p:nvPr>
            <p:ph idx="1"/>
          </p:nvPr>
        </p:nvSpPr>
        <p:spPr>
          <a:xfrm>
            <a:off x="3684104" y="189186"/>
            <a:ext cx="8044070" cy="6558455"/>
          </a:xfrm>
        </p:spPr>
        <p:txBody>
          <a:bodyPr>
            <a:normAutofit/>
          </a:bodyPr>
          <a:lstStyle/>
          <a:p>
            <a:r>
              <a:rPr lang="en-US" b="1" dirty="0"/>
              <a:t>OFCY FY 24/25 Evaluation Report </a:t>
            </a:r>
            <a:r>
              <a:rPr lang="en-US" dirty="0"/>
              <a:t>complete!</a:t>
            </a:r>
          </a:p>
          <a:p>
            <a:pPr lvl="1"/>
            <a:endParaRPr lang="en-US" sz="800" dirty="0"/>
          </a:p>
          <a:p>
            <a:r>
              <a:rPr lang="en-US" b="1" dirty="0"/>
              <a:t>OFCY Participant Survey (year-round grantees) </a:t>
            </a:r>
            <a:r>
              <a:rPr lang="en-US" dirty="0"/>
              <a:t>open April 13</a:t>
            </a:r>
            <a:r>
              <a:rPr lang="en-US" baseline="30000" dirty="0"/>
              <a:t>th</a:t>
            </a:r>
            <a:r>
              <a:rPr lang="en-US" dirty="0"/>
              <a:t> – July 1</a:t>
            </a:r>
            <a:r>
              <a:rPr lang="en-US" baseline="30000" dirty="0"/>
              <a:t>st</a:t>
            </a:r>
            <a:r>
              <a:rPr lang="en-US" dirty="0"/>
              <a:t> </a:t>
            </a:r>
          </a:p>
          <a:p>
            <a:pPr lvl="1"/>
            <a:r>
              <a:rPr lang="en-US" dirty="0"/>
              <a:t>OUSD survey is currently active through March 20th for dually funded sites</a:t>
            </a:r>
          </a:p>
          <a:p>
            <a:pPr lvl="1"/>
            <a:endParaRPr lang="en-US" sz="700" dirty="0"/>
          </a:p>
          <a:p>
            <a:r>
              <a:rPr lang="en-US" b="1" dirty="0"/>
              <a:t>OFCY Participant Survey (summer grantees)</a:t>
            </a:r>
            <a:r>
              <a:rPr lang="en-US" dirty="0"/>
              <a:t> open June 1 – Sept 30</a:t>
            </a:r>
            <a:r>
              <a:rPr lang="en-US" baseline="30000" dirty="0"/>
              <a:t>th</a:t>
            </a:r>
            <a:r>
              <a:rPr lang="en-US" dirty="0"/>
              <a:t> </a:t>
            </a:r>
          </a:p>
          <a:p>
            <a:pPr marL="0" indent="0">
              <a:buNone/>
            </a:pPr>
            <a:endParaRPr lang="en-US" sz="700" dirty="0"/>
          </a:p>
          <a:p>
            <a:r>
              <a:rPr lang="en-US" dirty="0"/>
              <a:t>Invitation email to agencies indicated interested in </a:t>
            </a:r>
            <a:r>
              <a:rPr lang="en-US" b="1" dirty="0"/>
              <a:t>Beta Test </a:t>
            </a:r>
            <a:r>
              <a:rPr lang="en-US" dirty="0"/>
              <a:t>on</a:t>
            </a:r>
            <a:r>
              <a:rPr lang="en-US" b="1" dirty="0"/>
              <a:t> </a:t>
            </a:r>
            <a:r>
              <a:rPr lang="en-US" dirty="0"/>
              <a:t>Feb 3</a:t>
            </a:r>
            <a:r>
              <a:rPr lang="en-US" baseline="30000" dirty="0"/>
              <a:t>rd</a:t>
            </a:r>
            <a:r>
              <a:rPr lang="en-US" dirty="0"/>
              <a:t> </a:t>
            </a:r>
          </a:p>
          <a:p>
            <a:pPr lvl="1"/>
            <a:r>
              <a:rPr lang="en-US" dirty="0"/>
              <a:t>Confirmation of participation requested by </a:t>
            </a:r>
            <a:r>
              <a:rPr lang="en-US" b="1" dirty="0"/>
              <a:t>February 10</a:t>
            </a:r>
            <a:r>
              <a:rPr lang="en-US" b="1" baseline="30000" dirty="0"/>
              <a:t>th</a:t>
            </a:r>
          </a:p>
          <a:p>
            <a:pPr lvl="1"/>
            <a:endParaRPr lang="en-US" sz="700" baseline="30000" dirty="0"/>
          </a:p>
          <a:p>
            <a:r>
              <a:rPr lang="en-US" b="1" dirty="0"/>
              <a:t>Slides, handouts, and recordings </a:t>
            </a:r>
            <a:r>
              <a:rPr lang="en-US" dirty="0"/>
              <a:t>emailed out after training</a:t>
            </a:r>
          </a:p>
          <a:p>
            <a:endParaRPr lang="en-US" sz="700" dirty="0"/>
          </a:p>
          <a:p>
            <a:r>
              <a:rPr lang="en-US" b="1" dirty="0"/>
              <a:t>Weekly evaluation office hours, </a:t>
            </a:r>
            <a:r>
              <a:rPr lang="en-US" dirty="0"/>
              <a:t>Thurs @ 9am-12pm starting Feb 26</a:t>
            </a:r>
            <a:r>
              <a:rPr lang="en-US" baseline="30000" dirty="0"/>
              <a:t>th</a:t>
            </a:r>
            <a:r>
              <a:rPr lang="en-US" dirty="0"/>
              <a:t> </a:t>
            </a:r>
          </a:p>
        </p:txBody>
      </p:sp>
    </p:spTree>
    <p:extLst>
      <p:ext uri="{BB962C8B-B14F-4D97-AF65-F5344CB8AC3E}">
        <p14:creationId xmlns:p14="http://schemas.microsoft.com/office/powerpoint/2010/main" val="36026817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7" name="Rectangle 36">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39" name="Rectangle 38">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Hands holding each other's wrists and interlinked to form a circle">
            <a:extLst>
              <a:ext uri="{FF2B5EF4-FFF2-40B4-BE49-F238E27FC236}">
                <a16:creationId xmlns:a16="http://schemas.microsoft.com/office/drawing/2014/main" id="{7ACDE929-D88C-6237-9A5C-1F39D06D6BB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20" y="-1"/>
            <a:ext cx="12188932" cy="6858000"/>
          </a:xfrm>
          <a:prstGeom prst="rect">
            <a:avLst/>
          </a:prstGeom>
        </p:spPr>
      </p:pic>
      <p:sp>
        <p:nvSpPr>
          <p:cNvPr id="41" name="Rectangle 40">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E4C762C-AAA7-76A3-9721-0C323F508EF4}"/>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3700" spc="-100" dirty="0">
                <a:solidFill>
                  <a:schemeClr val="tx1"/>
                </a:solidFill>
              </a:rPr>
              <a:t>The Importance of a Collective OFCY Narrative</a:t>
            </a:r>
          </a:p>
        </p:txBody>
      </p:sp>
    </p:spTree>
    <p:extLst>
      <p:ext uri="{BB962C8B-B14F-4D97-AF65-F5344CB8AC3E}">
        <p14:creationId xmlns:p14="http://schemas.microsoft.com/office/powerpoint/2010/main" val="26633117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F5A023A-F351-D14F-9DB7-98021BC6987C}"/>
              </a:ext>
            </a:extLst>
          </p:cNvPr>
          <p:cNvSpPr>
            <a:spLocks noChangeArrowheads="1"/>
          </p:cNvSpPr>
          <p:nvPr/>
        </p:nvSpPr>
        <p:spPr bwMode="auto">
          <a:xfrm>
            <a:off x="3209105" y="2135256"/>
            <a:ext cx="8224435" cy="4721142"/>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bg1">
              <a:lumMod val="65000"/>
            </a:schemeClr>
          </a:solidFill>
          <a:ln>
            <a:noFill/>
          </a:ln>
          <a:effectLst/>
        </p:spPr>
        <p:txBody>
          <a:bodyPr wrap="square" anchor="ctr">
            <a:noAutofit/>
          </a:bodyPr>
          <a:lstStyle/>
          <a:p>
            <a:endParaRPr lang="en-US" sz="3265" dirty="0">
              <a:latin typeface="Lato Light" panose="020F0502020204030203" pitchFamily="34" charset="0"/>
            </a:endParaRPr>
          </a:p>
        </p:txBody>
      </p:sp>
      <p:sp>
        <p:nvSpPr>
          <p:cNvPr id="21" name="Freeform 20">
            <a:extLst>
              <a:ext uri="{FF2B5EF4-FFF2-40B4-BE49-F238E27FC236}">
                <a16:creationId xmlns:a16="http://schemas.microsoft.com/office/drawing/2014/main" id="{8D8532D6-7E09-C94A-AACF-48E91B43CE18}"/>
              </a:ext>
            </a:extLst>
          </p:cNvPr>
          <p:cNvSpPr>
            <a:spLocks noChangeArrowheads="1"/>
          </p:cNvSpPr>
          <p:nvPr/>
        </p:nvSpPr>
        <p:spPr bwMode="auto">
          <a:xfrm>
            <a:off x="6628883" y="2140745"/>
            <a:ext cx="4119591" cy="4715653"/>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3265" dirty="0">
              <a:latin typeface="Lato Light" panose="020F0502020204030203" pitchFamily="34" charset="0"/>
            </a:endParaRPr>
          </a:p>
        </p:txBody>
      </p:sp>
      <p:grpSp>
        <p:nvGrpSpPr>
          <p:cNvPr id="9" name="Group 8">
            <a:extLst>
              <a:ext uri="{FF2B5EF4-FFF2-40B4-BE49-F238E27FC236}">
                <a16:creationId xmlns:a16="http://schemas.microsoft.com/office/drawing/2014/main" id="{3B816551-70A3-C2AC-E3C2-2C79DF1E86AC}"/>
              </a:ext>
            </a:extLst>
          </p:cNvPr>
          <p:cNvGrpSpPr/>
          <p:nvPr/>
        </p:nvGrpSpPr>
        <p:grpSpPr>
          <a:xfrm>
            <a:off x="465873" y="2759950"/>
            <a:ext cx="8747334" cy="2053381"/>
            <a:chOff x="698809" y="4139924"/>
            <a:chExt cx="13121001" cy="3080071"/>
          </a:xfrm>
        </p:grpSpPr>
        <p:grpSp>
          <p:nvGrpSpPr>
            <p:cNvPr id="44" name="Group 43">
              <a:extLst>
                <a:ext uri="{FF2B5EF4-FFF2-40B4-BE49-F238E27FC236}">
                  <a16:creationId xmlns:a16="http://schemas.microsoft.com/office/drawing/2014/main" id="{D09776EE-C413-CDBA-B2BF-19087F715D7F}"/>
                </a:ext>
              </a:extLst>
            </p:cNvPr>
            <p:cNvGrpSpPr/>
            <p:nvPr/>
          </p:nvGrpSpPr>
          <p:grpSpPr>
            <a:xfrm>
              <a:off x="12888641" y="5159891"/>
              <a:ext cx="931169" cy="2060104"/>
              <a:chOff x="12794509" y="5250628"/>
              <a:chExt cx="931169" cy="2060104"/>
            </a:xfrm>
            <a:solidFill>
              <a:srgbClr val="E94CC7"/>
            </a:solidFill>
          </p:grpSpPr>
          <p:sp>
            <p:nvSpPr>
              <p:cNvPr id="10" name="Freeform 8">
                <a:extLst>
                  <a:ext uri="{FF2B5EF4-FFF2-40B4-BE49-F238E27FC236}">
                    <a16:creationId xmlns:a16="http://schemas.microsoft.com/office/drawing/2014/main" id="{D47D9A2D-5F1C-3843-A326-3347F54102A4}"/>
                  </a:ext>
                </a:extLst>
              </p:cNvPr>
              <p:cNvSpPr>
                <a:spLocks noChangeArrowheads="1"/>
              </p:cNvSpPr>
              <p:nvPr/>
            </p:nvSpPr>
            <p:spPr bwMode="auto">
              <a:xfrm>
                <a:off x="13235371" y="5716211"/>
                <a:ext cx="49442" cy="1594521"/>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grpFill/>
              <a:ln>
                <a:noFill/>
              </a:ln>
              <a:effectLst/>
            </p:spPr>
            <p:txBody>
              <a:bodyPr wrap="none" anchor="ctr"/>
              <a:lstStyle/>
              <a:p>
                <a:endParaRPr lang="en-US" sz="3265" dirty="0">
                  <a:latin typeface="Lato Light" panose="020F0502020204030203" pitchFamily="34" charset="0"/>
                </a:endParaRPr>
              </a:p>
            </p:txBody>
          </p:sp>
          <p:sp>
            <p:nvSpPr>
              <p:cNvPr id="11" name="Freeform 9">
                <a:extLst>
                  <a:ext uri="{FF2B5EF4-FFF2-40B4-BE49-F238E27FC236}">
                    <a16:creationId xmlns:a16="http://schemas.microsoft.com/office/drawing/2014/main" id="{EDFE2790-4AE1-BE44-A460-F0271EF64EBE}"/>
                  </a:ext>
                </a:extLst>
              </p:cNvPr>
              <p:cNvSpPr>
                <a:spLocks noChangeArrowheads="1"/>
              </p:cNvSpPr>
              <p:nvPr/>
            </p:nvSpPr>
            <p:spPr bwMode="auto">
              <a:xfrm>
                <a:off x="12794509" y="5250628"/>
                <a:ext cx="931169" cy="931169"/>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grpFill/>
              <a:ln>
                <a:noFill/>
              </a:ln>
              <a:effectLst/>
            </p:spPr>
            <p:txBody>
              <a:bodyPr wrap="none" anchor="ctr"/>
              <a:lstStyle/>
              <a:p>
                <a:endParaRPr lang="en-US" sz="3265" dirty="0">
                  <a:latin typeface="Lato Light" panose="020F0502020204030203" pitchFamily="34" charset="0"/>
                </a:endParaRPr>
              </a:p>
            </p:txBody>
          </p:sp>
        </p:grpSp>
        <p:sp>
          <p:nvSpPr>
            <p:cNvPr id="26" name="Subtitle 2">
              <a:extLst>
                <a:ext uri="{FF2B5EF4-FFF2-40B4-BE49-F238E27FC236}">
                  <a16:creationId xmlns:a16="http://schemas.microsoft.com/office/drawing/2014/main" id="{0D4A5875-E954-C94E-9806-7A84AD8939FA}"/>
                </a:ext>
              </a:extLst>
            </p:cNvPr>
            <p:cNvSpPr txBox="1">
              <a:spLocks/>
            </p:cNvSpPr>
            <p:nvPr/>
          </p:nvSpPr>
          <p:spPr>
            <a:xfrm>
              <a:off x="1860520" y="4946814"/>
              <a:ext cx="5845301" cy="38347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333"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July – December 2025</a:t>
              </a:r>
            </a:p>
          </p:txBody>
        </p:sp>
        <p:sp>
          <p:nvSpPr>
            <p:cNvPr id="27" name="TextBox 26">
              <a:extLst>
                <a:ext uri="{FF2B5EF4-FFF2-40B4-BE49-F238E27FC236}">
                  <a16:creationId xmlns:a16="http://schemas.microsoft.com/office/drawing/2014/main" id="{50EAA36F-8EDB-F544-9838-5D5FB874129E}"/>
                </a:ext>
              </a:extLst>
            </p:cNvPr>
            <p:cNvSpPr txBox="1"/>
            <p:nvPr/>
          </p:nvSpPr>
          <p:spPr>
            <a:xfrm>
              <a:off x="698809" y="4139924"/>
              <a:ext cx="7007012" cy="877163"/>
            </a:xfrm>
            <a:prstGeom prst="rect">
              <a:avLst/>
            </a:prstGeom>
            <a:noFill/>
          </p:spPr>
          <p:txBody>
            <a:bodyPr wrap="square" rtlCol="0" anchor="b" anchorCtr="0">
              <a:spAutoFit/>
            </a:bodyPr>
            <a:lstStyle/>
            <a:p>
              <a:pPr algn="r"/>
              <a:r>
                <a:rPr lang="en-US" sz="1600" b="1" dirty="0">
                  <a:solidFill>
                    <a:srgbClr val="00505E"/>
                  </a:solidFill>
                  <a:latin typeface="Poppins" pitchFamily="2" charset="77"/>
                  <a:ea typeface="League Spartan" charset="0"/>
                  <a:cs typeface="Poppins" pitchFamily="2" charset="77"/>
                </a:rPr>
                <a:t>Realignment of Evaluation with Oakland RBA Framework</a:t>
              </a:r>
            </a:p>
          </p:txBody>
        </p:sp>
        <p:sp>
          <p:nvSpPr>
            <p:cNvPr id="32" name="Oval 31">
              <a:extLst>
                <a:ext uri="{FF2B5EF4-FFF2-40B4-BE49-F238E27FC236}">
                  <a16:creationId xmlns:a16="http://schemas.microsoft.com/office/drawing/2014/main" id="{4497A65A-A93B-F247-B447-78BBCE948C8A}"/>
                </a:ext>
              </a:extLst>
            </p:cNvPr>
            <p:cNvSpPr/>
            <p:nvPr/>
          </p:nvSpPr>
          <p:spPr>
            <a:xfrm>
              <a:off x="7846763" y="4521129"/>
              <a:ext cx="303886" cy="318141"/>
            </a:xfrm>
            <a:prstGeom prst="ellipse">
              <a:avLst/>
            </a:prstGeom>
            <a:solidFill>
              <a:srgbClr val="E94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48" name="TextBox 47">
            <a:extLst>
              <a:ext uri="{FF2B5EF4-FFF2-40B4-BE49-F238E27FC236}">
                <a16:creationId xmlns:a16="http://schemas.microsoft.com/office/drawing/2014/main" id="{0DA93F89-B930-52CA-CFC0-E20B7BBF1089}"/>
              </a:ext>
            </a:extLst>
          </p:cNvPr>
          <p:cNvSpPr txBox="1"/>
          <p:nvPr/>
        </p:nvSpPr>
        <p:spPr>
          <a:xfrm>
            <a:off x="450709" y="194516"/>
            <a:ext cx="11737171" cy="646331"/>
          </a:xfrm>
          <a:prstGeom prst="rect">
            <a:avLst/>
          </a:prstGeom>
          <a:noFill/>
        </p:spPr>
        <p:txBody>
          <a:bodyPr wrap="square">
            <a:spAutoFit/>
          </a:bodyPr>
          <a:lstStyle/>
          <a:p>
            <a:r>
              <a:rPr lang="en-US" sz="3600" dirty="0">
                <a:solidFill>
                  <a:srgbClr val="00505E"/>
                </a:solidFill>
                <a:latin typeface="Montserrat" pitchFamily="2" charset="77"/>
              </a:rPr>
              <a:t>Roadmap of OFCY Evaluation Evolution</a:t>
            </a:r>
          </a:p>
        </p:txBody>
      </p:sp>
      <p:grpSp>
        <p:nvGrpSpPr>
          <p:cNvPr id="70" name="Group 69">
            <a:extLst>
              <a:ext uri="{FF2B5EF4-FFF2-40B4-BE49-F238E27FC236}">
                <a16:creationId xmlns:a16="http://schemas.microsoft.com/office/drawing/2014/main" id="{E2D9F666-697D-E379-56D7-C1F515C01F55}"/>
              </a:ext>
            </a:extLst>
          </p:cNvPr>
          <p:cNvGrpSpPr/>
          <p:nvPr/>
        </p:nvGrpSpPr>
        <p:grpSpPr>
          <a:xfrm>
            <a:off x="465873" y="1201244"/>
            <a:ext cx="9387272" cy="4820203"/>
            <a:chOff x="698809" y="1801865"/>
            <a:chExt cx="14080908" cy="7230305"/>
          </a:xfrm>
        </p:grpSpPr>
        <p:grpSp>
          <p:nvGrpSpPr>
            <p:cNvPr id="56" name="Group 55">
              <a:extLst>
                <a:ext uri="{FF2B5EF4-FFF2-40B4-BE49-F238E27FC236}">
                  <a16:creationId xmlns:a16="http://schemas.microsoft.com/office/drawing/2014/main" id="{EAC33635-8CFB-0116-41B4-432D8BDD51DF}"/>
                </a:ext>
              </a:extLst>
            </p:cNvPr>
            <p:cNvGrpSpPr/>
            <p:nvPr/>
          </p:nvGrpSpPr>
          <p:grpSpPr>
            <a:xfrm>
              <a:off x="13275845" y="1801865"/>
              <a:ext cx="1503872" cy="1396901"/>
              <a:chOff x="13984421" y="1427242"/>
              <a:chExt cx="1503872" cy="1396901"/>
            </a:xfrm>
          </p:grpSpPr>
          <p:grpSp>
            <p:nvGrpSpPr>
              <p:cNvPr id="55" name="Group 54">
                <a:extLst>
                  <a:ext uri="{FF2B5EF4-FFF2-40B4-BE49-F238E27FC236}">
                    <a16:creationId xmlns:a16="http://schemas.microsoft.com/office/drawing/2014/main" id="{0583A47C-6E90-0D19-C010-3CCA768A5CB4}"/>
                  </a:ext>
                </a:extLst>
              </p:cNvPr>
              <p:cNvGrpSpPr/>
              <p:nvPr/>
            </p:nvGrpSpPr>
            <p:grpSpPr>
              <a:xfrm>
                <a:off x="14565365" y="1616015"/>
                <a:ext cx="922928" cy="721039"/>
                <a:chOff x="13923445" y="2006108"/>
                <a:chExt cx="922928" cy="721039"/>
              </a:xfrm>
            </p:grpSpPr>
            <p:sp>
              <p:nvSpPr>
                <p:cNvPr id="12" name="Freeform 76">
                  <a:extLst>
                    <a:ext uri="{FF2B5EF4-FFF2-40B4-BE49-F238E27FC236}">
                      <a16:creationId xmlns:a16="http://schemas.microsoft.com/office/drawing/2014/main" id="{AF823FCD-9B05-8844-9017-6666183086A7}"/>
                    </a:ext>
                  </a:extLst>
                </p:cNvPr>
                <p:cNvSpPr>
                  <a:spLocks noChangeArrowheads="1"/>
                </p:cNvSpPr>
                <p:nvPr/>
              </p:nvSpPr>
              <p:spPr bwMode="auto">
                <a:xfrm>
                  <a:off x="13923445" y="2006108"/>
                  <a:ext cx="922928" cy="721039"/>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7" name="Freeform 79">
                  <a:extLst>
                    <a:ext uri="{FF2B5EF4-FFF2-40B4-BE49-F238E27FC236}">
                      <a16:creationId xmlns:a16="http://schemas.microsoft.com/office/drawing/2014/main" id="{8229B006-FEA3-5049-B8E0-49321D399914}"/>
                    </a:ext>
                  </a:extLst>
                </p:cNvPr>
                <p:cNvSpPr>
                  <a:spLocks noChangeArrowheads="1"/>
                </p:cNvSpPr>
                <p:nvPr/>
              </p:nvSpPr>
              <p:spPr bwMode="auto">
                <a:xfrm>
                  <a:off x="13923448" y="2545855"/>
                  <a:ext cx="226613" cy="18128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3265" dirty="0">
                    <a:latin typeface="Lato Light" panose="020F0502020204030203" pitchFamily="34" charset="0"/>
                  </a:endParaRPr>
                </a:p>
              </p:txBody>
            </p:sp>
          </p:grpSp>
          <p:grpSp>
            <p:nvGrpSpPr>
              <p:cNvPr id="42" name="Group 41">
                <a:extLst>
                  <a:ext uri="{FF2B5EF4-FFF2-40B4-BE49-F238E27FC236}">
                    <a16:creationId xmlns:a16="http://schemas.microsoft.com/office/drawing/2014/main" id="{932045FB-7D86-2A0F-C9DF-BE95C3337E3B}"/>
                  </a:ext>
                </a:extLst>
              </p:cNvPr>
              <p:cNvGrpSpPr/>
              <p:nvPr/>
            </p:nvGrpSpPr>
            <p:grpSpPr>
              <a:xfrm>
                <a:off x="13984421" y="1427242"/>
                <a:ext cx="1503872" cy="1396901"/>
                <a:chOff x="13342501" y="1804216"/>
                <a:chExt cx="1503872" cy="1396901"/>
              </a:xfrm>
            </p:grpSpPr>
            <p:sp>
              <p:nvSpPr>
                <p:cNvPr id="13" name="Freeform 76">
                  <a:extLst>
                    <a:ext uri="{FF2B5EF4-FFF2-40B4-BE49-F238E27FC236}">
                      <a16:creationId xmlns:a16="http://schemas.microsoft.com/office/drawing/2014/main" id="{CFB685F4-7EA4-5645-BE01-AA88235E6D76}"/>
                    </a:ext>
                  </a:extLst>
                </p:cNvPr>
                <p:cNvSpPr>
                  <a:spLocks noChangeArrowheads="1"/>
                </p:cNvSpPr>
                <p:nvPr/>
              </p:nvSpPr>
              <p:spPr bwMode="auto">
                <a:xfrm>
                  <a:off x="13923445" y="2006108"/>
                  <a:ext cx="922928" cy="721039"/>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3265" dirty="0">
                    <a:latin typeface="Lato Light" panose="020F0502020204030203" pitchFamily="34" charset="0"/>
                  </a:endParaRPr>
                </a:p>
              </p:txBody>
            </p:sp>
            <p:sp>
              <p:nvSpPr>
                <p:cNvPr id="14" name="Freeform 77">
                  <a:extLst>
                    <a:ext uri="{FF2B5EF4-FFF2-40B4-BE49-F238E27FC236}">
                      <a16:creationId xmlns:a16="http://schemas.microsoft.com/office/drawing/2014/main" id="{A12A90EB-C2E7-AC47-B110-7F10895D7902}"/>
                    </a:ext>
                  </a:extLst>
                </p:cNvPr>
                <p:cNvSpPr>
                  <a:spLocks noChangeArrowheads="1"/>
                </p:cNvSpPr>
                <p:nvPr/>
              </p:nvSpPr>
              <p:spPr bwMode="auto">
                <a:xfrm>
                  <a:off x="13606190" y="1804216"/>
                  <a:ext cx="45321" cy="1351430"/>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rgbClr val="3F6797"/>
                </a:solidFill>
                <a:ln>
                  <a:noFill/>
                </a:ln>
                <a:effectLst/>
              </p:spPr>
              <p:txBody>
                <a:bodyPr wrap="none" anchor="ctr"/>
                <a:lstStyle/>
                <a:p>
                  <a:endParaRPr lang="en-US" sz="3265" dirty="0">
                    <a:latin typeface="Lato Light" panose="020F0502020204030203" pitchFamily="34" charset="0"/>
                  </a:endParaRPr>
                </a:p>
              </p:txBody>
            </p:sp>
            <p:sp>
              <p:nvSpPr>
                <p:cNvPr id="15" name="Freeform 78">
                  <a:extLst>
                    <a:ext uri="{FF2B5EF4-FFF2-40B4-BE49-F238E27FC236}">
                      <a16:creationId xmlns:a16="http://schemas.microsoft.com/office/drawing/2014/main" id="{FE60F98B-8536-3143-B031-61679EEBB778}"/>
                    </a:ext>
                  </a:extLst>
                </p:cNvPr>
                <p:cNvSpPr>
                  <a:spLocks noChangeArrowheads="1"/>
                </p:cNvSpPr>
                <p:nvPr/>
              </p:nvSpPr>
              <p:spPr bwMode="auto">
                <a:xfrm>
                  <a:off x="13655635" y="1894861"/>
                  <a:ext cx="498545" cy="655112"/>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8" name="Freeform 80">
                  <a:extLst>
                    <a:ext uri="{FF2B5EF4-FFF2-40B4-BE49-F238E27FC236}">
                      <a16:creationId xmlns:a16="http://schemas.microsoft.com/office/drawing/2014/main" id="{A1CBD420-2346-5E4A-AF7F-30D3AF7FC853}"/>
                    </a:ext>
                  </a:extLst>
                </p:cNvPr>
                <p:cNvSpPr>
                  <a:spLocks noChangeArrowheads="1"/>
                </p:cNvSpPr>
                <p:nvPr/>
              </p:nvSpPr>
              <p:spPr bwMode="auto">
                <a:xfrm>
                  <a:off x="13342501" y="3141586"/>
                  <a:ext cx="580944" cy="59531"/>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grpSp>
        </p:grpSp>
        <p:sp>
          <p:nvSpPr>
            <p:cNvPr id="52" name="Subtitle 2">
              <a:extLst>
                <a:ext uri="{FF2B5EF4-FFF2-40B4-BE49-F238E27FC236}">
                  <a16:creationId xmlns:a16="http://schemas.microsoft.com/office/drawing/2014/main" id="{4D98D281-272E-1D45-24E2-459D365C8D65}"/>
                </a:ext>
              </a:extLst>
            </p:cNvPr>
            <p:cNvSpPr txBox="1">
              <a:spLocks/>
            </p:cNvSpPr>
            <p:nvPr/>
          </p:nvSpPr>
          <p:spPr>
            <a:xfrm>
              <a:off x="1860520" y="8648699"/>
              <a:ext cx="5845301" cy="38347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333"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January 2027 – June 2028</a:t>
              </a:r>
            </a:p>
          </p:txBody>
        </p:sp>
        <p:sp>
          <p:nvSpPr>
            <p:cNvPr id="53" name="TextBox 52">
              <a:extLst>
                <a:ext uri="{FF2B5EF4-FFF2-40B4-BE49-F238E27FC236}">
                  <a16:creationId xmlns:a16="http://schemas.microsoft.com/office/drawing/2014/main" id="{9F04AF7B-A1DB-67E2-D6A4-7715E51E7D63}"/>
                </a:ext>
              </a:extLst>
            </p:cNvPr>
            <p:cNvSpPr txBox="1"/>
            <p:nvPr/>
          </p:nvSpPr>
          <p:spPr>
            <a:xfrm>
              <a:off x="698809" y="7889033"/>
              <a:ext cx="7007012" cy="877163"/>
            </a:xfrm>
            <a:prstGeom prst="rect">
              <a:avLst/>
            </a:prstGeom>
            <a:noFill/>
          </p:spPr>
          <p:txBody>
            <a:bodyPr wrap="square" rtlCol="0" anchor="b" anchorCtr="0">
              <a:spAutoFit/>
            </a:bodyPr>
            <a:lstStyle/>
            <a:p>
              <a:pPr algn="r"/>
              <a:r>
                <a:rPr lang="en-US" sz="1600" b="1" dirty="0">
                  <a:solidFill>
                    <a:srgbClr val="00505E"/>
                  </a:solidFill>
                  <a:latin typeface="Poppins" pitchFamily="2" charset="77"/>
                  <a:ea typeface="League Spartan" charset="0"/>
                  <a:cs typeface="Poppins" pitchFamily="2" charset="77"/>
                </a:rPr>
                <a:t>Collective Outcome Evaluation Across OFCY Portfolio</a:t>
              </a:r>
            </a:p>
          </p:txBody>
        </p:sp>
        <p:sp>
          <p:nvSpPr>
            <p:cNvPr id="54" name="Oval 53">
              <a:extLst>
                <a:ext uri="{FF2B5EF4-FFF2-40B4-BE49-F238E27FC236}">
                  <a16:creationId xmlns:a16="http://schemas.microsoft.com/office/drawing/2014/main" id="{2D04F7FF-1236-BEAB-A77F-BE2C987CF820}"/>
                </a:ext>
              </a:extLst>
            </p:cNvPr>
            <p:cNvSpPr/>
            <p:nvPr/>
          </p:nvSpPr>
          <p:spPr>
            <a:xfrm>
              <a:off x="7846763" y="8482959"/>
              <a:ext cx="303886" cy="318141"/>
            </a:xfrm>
            <a:prstGeom prst="ellipse">
              <a:avLst/>
            </a:prstGeom>
            <a:solidFill>
              <a:srgbClr val="3F6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60" name="Group 59">
            <a:extLst>
              <a:ext uri="{FF2B5EF4-FFF2-40B4-BE49-F238E27FC236}">
                <a16:creationId xmlns:a16="http://schemas.microsoft.com/office/drawing/2014/main" id="{FA1ACB0D-A98A-1556-44D9-ED6270EA40B9}"/>
              </a:ext>
            </a:extLst>
          </p:cNvPr>
          <p:cNvGrpSpPr/>
          <p:nvPr/>
        </p:nvGrpSpPr>
        <p:grpSpPr>
          <a:xfrm>
            <a:off x="5310430" y="1158973"/>
            <a:ext cx="1344825" cy="1289967"/>
            <a:chOff x="8666521" y="1485486"/>
            <a:chExt cx="2017238" cy="1934951"/>
          </a:xfrm>
        </p:grpSpPr>
        <p:sp>
          <p:nvSpPr>
            <p:cNvPr id="57" name="Bent Arrow 56">
              <a:extLst>
                <a:ext uri="{FF2B5EF4-FFF2-40B4-BE49-F238E27FC236}">
                  <a16:creationId xmlns:a16="http://schemas.microsoft.com/office/drawing/2014/main" id="{8DF7AE65-80F0-F197-A3BF-4E7584F1E8BD}"/>
                </a:ext>
              </a:extLst>
            </p:cNvPr>
            <p:cNvSpPr/>
            <p:nvPr/>
          </p:nvSpPr>
          <p:spPr>
            <a:xfrm flipH="1">
              <a:off x="9572563" y="1485486"/>
              <a:ext cx="205152" cy="636680"/>
            </a:xfrm>
            <a:prstGeom prst="bentArrow">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200" dirty="0">
                <a:solidFill>
                  <a:schemeClr val="tx1"/>
                </a:solidFill>
              </a:endParaRPr>
            </a:p>
          </p:txBody>
        </p:sp>
        <p:sp>
          <p:nvSpPr>
            <p:cNvPr id="58" name="TextBox 57">
              <a:extLst>
                <a:ext uri="{FF2B5EF4-FFF2-40B4-BE49-F238E27FC236}">
                  <a16:creationId xmlns:a16="http://schemas.microsoft.com/office/drawing/2014/main" id="{5C4218FD-0FDC-A2CB-462B-160F93ABF0CA}"/>
                </a:ext>
              </a:extLst>
            </p:cNvPr>
            <p:cNvSpPr txBox="1"/>
            <p:nvPr/>
          </p:nvSpPr>
          <p:spPr>
            <a:xfrm rot="5400000">
              <a:off x="9259641" y="1446321"/>
              <a:ext cx="830997" cy="2017238"/>
            </a:xfrm>
            <a:prstGeom prst="rect">
              <a:avLst/>
            </a:prstGeom>
            <a:noFill/>
          </p:spPr>
          <p:txBody>
            <a:bodyPr vert="vert270" wrap="square" rtlCol="0">
              <a:spAutoFit/>
            </a:bodyPr>
            <a:lstStyle/>
            <a:p>
              <a:pPr algn="ctr"/>
              <a:r>
                <a:rPr lang="en-US" sz="1200" b="1" dirty="0">
                  <a:latin typeface="Montserrat" pitchFamily="2" charset="77"/>
                </a:rPr>
                <a:t>Where we’ve been</a:t>
              </a:r>
            </a:p>
          </p:txBody>
        </p:sp>
        <p:sp>
          <p:nvSpPr>
            <p:cNvPr id="59" name="Bent Arrow 58">
              <a:extLst>
                <a:ext uri="{FF2B5EF4-FFF2-40B4-BE49-F238E27FC236}">
                  <a16:creationId xmlns:a16="http://schemas.microsoft.com/office/drawing/2014/main" id="{B30282F4-2EE9-E714-1C23-84295D9F83A6}"/>
                </a:ext>
              </a:extLst>
            </p:cNvPr>
            <p:cNvSpPr/>
            <p:nvPr/>
          </p:nvSpPr>
          <p:spPr>
            <a:xfrm rot="10800000">
              <a:off x="9572563" y="2783757"/>
              <a:ext cx="205152" cy="636680"/>
            </a:xfrm>
            <a:prstGeom prst="bentArrow">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200" dirty="0">
                <a:solidFill>
                  <a:schemeClr val="tx1"/>
                </a:solidFill>
              </a:endParaRPr>
            </a:p>
          </p:txBody>
        </p:sp>
      </p:grpSp>
      <p:grpSp>
        <p:nvGrpSpPr>
          <p:cNvPr id="61" name="Group 60">
            <a:extLst>
              <a:ext uri="{FF2B5EF4-FFF2-40B4-BE49-F238E27FC236}">
                <a16:creationId xmlns:a16="http://schemas.microsoft.com/office/drawing/2014/main" id="{C92B62B5-2772-0AA3-ADE2-C2AA65588F49}"/>
              </a:ext>
            </a:extLst>
          </p:cNvPr>
          <p:cNvGrpSpPr/>
          <p:nvPr/>
        </p:nvGrpSpPr>
        <p:grpSpPr>
          <a:xfrm>
            <a:off x="5413661" y="2905170"/>
            <a:ext cx="1147193" cy="1289967"/>
            <a:chOff x="8818349" y="1485486"/>
            <a:chExt cx="1720790" cy="1934951"/>
          </a:xfrm>
        </p:grpSpPr>
        <p:sp>
          <p:nvSpPr>
            <p:cNvPr id="62" name="Bent Arrow 61">
              <a:extLst>
                <a:ext uri="{FF2B5EF4-FFF2-40B4-BE49-F238E27FC236}">
                  <a16:creationId xmlns:a16="http://schemas.microsoft.com/office/drawing/2014/main" id="{F522E09A-22C4-F86F-401F-4889C72D0063}"/>
                </a:ext>
              </a:extLst>
            </p:cNvPr>
            <p:cNvSpPr/>
            <p:nvPr/>
          </p:nvSpPr>
          <p:spPr>
            <a:xfrm flipH="1">
              <a:off x="9572563" y="1485486"/>
              <a:ext cx="205152" cy="636680"/>
            </a:xfrm>
            <a:prstGeom prst="bentArrow">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200" dirty="0">
                <a:solidFill>
                  <a:schemeClr val="tx1"/>
                </a:solidFill>
              </a:endParaRPr>
            </a:p>
          </p:txBody>
        </p:sp>
        <p:sp>
          <p:nvSpPr>
            <p:cNvPr id="63" name="TextBox 62">
              <a:extLst>
                <a:ext uri="{FF2B5EF4-FFF2-40B4-BE49-F238E27FC236}">
                  <a16:creationId xmlns:a16="http://schemas.microsoft.com/office/drawing/2014/main" id="{8BFE8A43-CA41-97BA-ED81-6372EFB73DF7}"/>
                </a:ext>
              </a:extLst>
            </p:cNvPr>
            <p:cNvSpPr txBox="1"/>
            <p:nvPr/>
          </p:nvSpPr>
          <p:spPr>
            <a:xfrm rot="5400000">
              <a:off x="9263245" y="1631103"/>
              <a:ext cx="830997" cy="1720790"/>
            </a:xfrm>
            <a:prstGeom prst="rect">
              <a:avLst/>
            </a:prstGeom>
            <a:noFill/>
          </p:spPr>
          <p:txBody>
            <a:bodyPr vert="vert270" wrap="square" rtlCol="0">
              <a:spAutoFit/>
            </a:bodyPr>
            <a:lstStyle/>
            <a:p>
              <a:pPr algn="ctr"/>
              <a:r>
                <a:rPr lang="en-US" sz="1200" b="1" dirty="0">
                  <a:latin typeface="Montserrat" pitchFamily="2" charset="77"/>
                </a:rPr>
                <a:t>Where we are</a:t>
              </a:r>
            </a:p>
          </p:txBody>
        </p:sp>
        <p:sp>
          <p:nvSpPr>
            <p:cNvPr id="64" name="Bent Arrow 63">
              <a:extLst>
                <a:ext uri="{FF2B5EF4-FFF2-40B4-BE49-F238E27FC236}">
                  <a16:creationId xmlns:a16="http://schemas.microsoft.com/office/drawing/2014/main" id="{EBF59C18-9ABB-6857-5BED-B881BBCB2B61}"/>
                </a:ext>
              </a:extLst>
            </p:cNvPr>
            <p:cNvSpPr/>
            <p:nvPr/>
          </p:nvSpPr>
          <p:spPr>
            <a:xfrm rot="10800000">
              <a:off x="9572563" y="2783757"/>
              <a:ext cx="205152" cy="636680"/>
            </a:xfrm>
            <a:prstGeom prst="bentArrow">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200" dirty="0">
                <a:solidFill>
                  <a:schemeClr val="tx1"/>
                </a:solidFill>
              </a:endParaRPr>
            </a:p>
          </p:txBody>
        </p:sp>
      </p:grpSp>
      <p:grpSp>
        <p:nvGrpSpPr>
          <p:cNvPr id="65" name="Group 64">
            <a:extLst>
              <a:ext uri="{FF2B5EF4-FFF2-40B4-BE49-F238E27FC236}">
                <a16:creationId xmlns:a16="http://schemas.microsoft.com/office/drawing/2014/main" id="{47BA29C1-1E94-ACA3-CE5D-D724656621F7}"/>
              </a:ext>
            </a:extLst>
          </p:cNvPr>
          <p:cNvGrpSpPr/>
          <p:nvPr/>
        </p:nvGrpSpPr>
        <p:grpSpPr>
          <a:xfrm>
            <a:off x="5436644" y="4592581"/>
            <a:ext cx="1147193" cy="1289967"/>
            <a:chOff x="8853545" y="1485486"/>
            <a:chExt cx="1720789" cy="1934951"/>
          </a:xfrm>
        </p:grpSpPr>
        <p:sp>
          <p:nvSpPr>
            <p:cNvPr id="66" name="Bent Arrow 65">
              <a:extLst>
                <a:ext uri="{FF2B5EF4-FFF2-40B4-BE49-F238E27FC236}">
                  <a16:creationId xmlns:a16="http://schemas.microsoft.com/office/drawing/2014/main" id="{044B87F0-E655-0E2A-5033-BC72DDBB014E}"/>
                </a:ext>
              </a:extLst>
            </p:cNvPr>
            <p:cNvSpPr/>
            <p:nvPr/>
          </p:nvSpPr>
          <p:spPr>
            <a:xfrm flipH="1">
              <a:off x="9572563" y="1485486"/>
              <a:ext cx="205152" cy="636680"/>
            </a:xfrm>
            <a:prstGeom prst="bentArrow">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200" dirty="0">
                <a:solidFill>
                  <a:schemeClr val="tx1"/>
                </a:solidFill>
              </a:endParaRPr>
            </a:p>
          </p:txBody>
        </p:sp>
        <p:sp>
          <p:nvSpPr>
            <p:cNvPr id="67" name="TextBox 66">
              <a:extLst>
                <a:ext uri="{FF2B5EF4-FFF2-40B4-BE49-F238E27FC236}">
                  <a16:creationId xmlns:a16="http://schemas.microsoft.com/office/drawing/2014/main" id="{D2710673-AEFD-0BF5-2FE0-E67359A2C5BE}"/>
                </a:ext>
              </a:extLst>
            </p:cNvPr>
            <p:cNvSpPr txBox="1"/>
            <p:nvPr/>
          </p:nvSpPr>
          <p:spPr>
            <a:xfrm rot="5400000">
              <a:off x="9298441" y="1616632"/>
              <a:ext cx="830997" cy="1720789"/>
            </a:xfrm>
            <a:prstGeom prst="rect">
              <a:avLst/>
            </a:prstGeom>
            <a:noFill/>
          </p:spPr>
          <p:txBody>
            <a:bodyPr vert="vert270" wrap="square" rtlCol="0">
              <a:spAutoFit/>
            </a:bodyPr>
            <a:lstStyle/>
            <a:p>
              <a:pPr algn="ctr"/>
              <a:r>
                <a:rPr lang="en-US" sz="1200" b="1" dirty="0">
                  <a:latin typeface="Montserrat" pitchFamily="2" charset="77"/>
                </a:rPr>
                <a:t>Where we are going</a:t>
              </a:r>
            </a:p>
          </p:txBody>
        </p:sp>
        <p:sp>
          <p:nvSpPr>
            <p:cNvPr id="68" name="Bent Arrow 67">
              <a:extLst>
                <a:ext uri="{FF2B5EF4-FFF2-40B4-BE49-F238E27FC236}">
                  <a16:creationId xmlns:a16="http://schemas.microsoft.com/office/drawing/2014/main" id="{B898A5D3-734D-E2DB-993D-11DC5FB6B723}"/>
                </a:ext>
              </a:extLst>
            </p:cNvPr>
            <p:cNvSpPr/>
            <p:nvPr/>
          </p:nvSpPr>
          <p:spPr>
            <a:xfrm rot="10800000">
              <a:off x="9572563" y="2783757"/>
              <a:ext cx="205152" cy="636680"/>
            </a:xfrm>
            <a:prstGeom prst="bentArrow">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200" dirty="0">
                <a:solidFill>
                  <a:schemeClr val="tx1"/>
                </a:solidFill>
              </a:endParaRPr>
            </a:p>
          </p:txBody>
        </p:sp>
      </p:grpSp>
      <p:sp>
        <p:nvSpPr>
          <p:cNvPr id="69" name="Rounded Rectangle 68">
            <a:extLst>
              <a:ext uri="{FF2B5EF4-FFF2-40B4-BE49-F238E27FC236}">
                <a16:creationId xmlns:a16="http://schemas.microsoft.com/office/drawing/2014/main" id="{AF5FD184-CC40-1753-47AF-E440DED2640D}"/>
              </a:ext>
            </a:extLst>
          </p:cNvPr>
          <p:cNvSpPr/>
          <p:nvPr/>
        </p:nvSpPr>
        <p:spPr>
          <a:xfrm>
            <a:off x="771723" y="5116351"/>
            <a:ext cx="4834113" cy="980634"/>
          </a:xfrm>
          <a:prstGeom prst="roundRect">
            <a:avLst/>
          </a:prstGeom>
          <a:solidFill>
            <a:srgbClr val="3F6797">
              <a:alpha val="15294"/>
            </a:srgbClr>
          </a:solidFill>
          <a:ln>
            <a:solidFill>
              <a:srgbClr val="3F67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36" name="Group 35">
            <a:extLst>
              <a:ext uri="{FF2B5EF4-FFF2-40B4-BE49-F238E27FC236}">
                <a16:creationId xmlns:a16="http://schemas.microsoft.com/office/drawing/2014/main" id="{B5B9CC17-8664-6F68-4A57-29331A368440}"/>
              </a:ext>
            </a:extLst>
          </p:cNvPr>
          <p:cNvGrpSpPr/>
          <p:nvPr/>
        </p:nvGrpSpPr>
        <p:grpSpPr>
          <a:xfrm>
            <a:off x="-40097" y="1447780"/>
            <a:ext cx="8769176" cy="3659267"/>
            <a:chOff x="-60146" y="2171669"/>
            <a:chExt cx="13153765" cy="5488901"/>
          </a:xfrm>
        </p:grpSpPr>
        <p:grpSp>
          <p:nvGrpSpPr>
            <p:cNvPr id="45" name="Group 44">
              <a:extLst>
                <a:ext uri="{FF2B5EF4-FFF2-40B4-BE49-F238E27FC236}">
                  <a16:creationId xmlns:a16="http://schemas.microsoft.com/office/drawing/2014/main" id="{1A8235D1-E0C5-A063-C6F2-328557359EB1}"/>
                </a:ext>
              </a:extLst>
            </p:cNvPr>
            <p:cNvGrpSpPr/>
            <p:nvPr/>
          </p:nvGrpSpPr>
          <p:grpSpPr>
            <a:xfrm>
              <a:off x="12162450" y="2171669"/>
              <a:ext cx="931169" cy="2060104"/>
              <a:chOff x="12794509" y="5250628"/>
              <a:chExt cx="931169" cy="2060104"/>
            </a:xfrm>
            <a:solidFill>
              <a:srgbClr val="90228F"/>
            </a:solidFill>
          </p:grpSpPr>
          <p:sp>
            <p:nvSpPr>
              <p:cNvPr id="46" name="Freeform 8">
                <a:extLst>
                  <a:ext uri="{FF2B5EF4-FFF2-40B4-BE49-F238E27FC236}">
                    <a16:creationId xmlns:a16="http://schemas.microsoft.com/office/drawing/2014/main" id="{079B3B0B-4726-E5CA-EE4C-C13870625A16}"/>
                  </a:ext>
                </a:extLst>
              </p:cNvPr>
              <p:cNvSpPr>
                <a:spLocks noChangeArrowheads="1"/>
              </p:cNvSpPr>
              <p:nvPr/>
            </p:nvSpPr>
            <p:spPr bwMode="auto">
              <a:xfrm>
                <a:off x="13235371" y="5716211"/>
                <a:ext cx="49442" cy="1594521"/>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grpFill/>
              <a:ln>
                <a:noFill/>
              </a:ln>
              <a:effectLst/>
            </p:spPr>
            <p:txBody>
              <a:bodyPr wrap="none" anchor="ctr"/>
              <a:lstStyle/>
              <a:p>
                <a:endParaRPr lang="en-US" sz="3265" dirty="0">
                  <a:latin typeface="Lato Light" panose="020F0502020204030203" pitchFamily="34" charset="0"/>
                </a:endParaRPr>
              </a:p>
            </p:txBody>
          </p:sp>
          <p:sp>
            <p:nvSpPr>
              <p:cNvPr id="47" name="Freeform 9">
                <a:extLst>
                  <a:ext uri="{FF2B5EF4-FFF2-40B4-BE49-F238E27FC236}">
                    <a16:creationId xmlns:a16="http://schemas.microsoft.com/office/drawing/2014/main" id="{733672A4-AE47-B737-D5DC-128786FAE32F}"/>
                  </a:ext>
                </a:extLst>
              </p:cNvPr>
              <p:cNvSpPr>
                <a:spLocks noChangeArrowheads="1"/>
              </p:cNvSpPr>
              <p:nvPr/>
            </p:nvSpPr>
            <p:spPr bwMode="auto">
              <a:xfrm>
                <a:off x="12794509" y="5250628"/>
                <a:ext cx="931169" cy="931169"/>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grpFill/>
              <a:ln>
                <a:noFill/>
              </a:ln>
              <a:effectLst/>
            </p:spPr>
            <p:txBody>
              <a:bodyPr wrap="none" anchor="ctr"/>
              <a:lstStyle/>
              <a:p>
                <a:endParaRPr lang="en-US" sz="3265" dirty="0">
                  <a:latin typeface="Lato Light" panose="020F0502020204030203" pitchFamily="34" charset="0"/>
                </a:endParaRPr>
              </a:p>
            </p:txBody>
          </p:sp>
        </p:grpSp>
        <p:sp>
          <p:nvSpPr>
            <p:cNvPr id="49" name="Subtitle 2">
              <a:extLst>
                <a:ext uri="{FF2B5EF4-FFF2-40B4-BE49-F238E27FC236}">
                  <a16:creationId xmlns:a16="http://schemas.microsoft.com/office/drawing/2014/main" id="{3F6D42F2-BB4C-DCE6-F03C-0A2D6F7E1691}"/>
                </a:ext>
              </a:extLst>
            </p:cNvPr>
            <p:cNvSpPr txBox="1">
              <a:spLocks/>
            </p:cNvSpPr>
            <p:nvPr/>
          </p:nvSpPr>
          <p:spPr>
            <a:xfrm>
              <a:off x="1868799" y="7277099"/>
              <a:ext cx="5845301" cy="38347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333"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July 2026 – June 2028</a:t>
              </a:r>
            </a:p>
          </p:txBody>
        </p:sp>
        <p:sp>
          <p:nvSpPr>
            <p:cNvPr id="50" name="TextBox 49">
              <a:extLst>
                <a:ext uri="{FF2B5EF4-FFF2-40B4-BE49-F238E27FC236}">
                  <a16:creationId xmlns:a16="http://schemas.microsoft.com/office/drawing/2014/main" id="{6531CDA1-BA69-AA7C-95CF-7178A96CE8FC}"/>
                </a:ext>
              </a:extLst>
            </p:cNvPr>
            <p:cNvSpPr txBox="1"/>
            <p:nvPr/>
          </p:nvSpPr>
          <p:spPr>
            <a:xfrm>
              <a:off x="-60146" y="6842704"/>
              <a:ext cx="7774245" cy="507831"/>
            </a:xfrm>
            <a:prstGeom prst="rect">
              <a:avLst/>
            </a:prstGeom>
            <a:noFill/>
          </p:spPr>
          <p:txBody>
            <a:bodyPr wrap="none" rtlCol="0" anchor="b" anchorCtr="0">
              <a:spAutoFit/>
            </a:bodyPr>
            <a:lstStyle/>
            <a:p>
              <a:pPr algn="r"/>
              <a:r>
                <a:rPr lang="en-US" sz="1600" b="1" dirty="0">
                  <a:solidFill>
                    <a:srgbClr val="00505E"/>
                  </a:solidFill>
                  <a:latin typeface="Poppins" pitchFamily="2" charset="77"/>
                  <a:ea typeface="League Spartan" charset="0"/>
                  <a:cs typeface="Poppins" pitchFamily="2" charset="77"/>
                </a:rPr>
                <a:t>New Evaluation Implementation Under New RFP</a:t>
              </a:r>
            </a:p>
          </p:txBody>
        </p:sp>
        <p:sp>
          <p:nvSpPr>
            <p:cNvPr id="51" name="Oval 50">
              <a:extLst>
                <a:ext uri="{FF2B5EF4-FFF2-40B4-BE49-F238E27FC236}">
                  <a16:creationId xmlns:a16="http://schemas.microsoft.com/office/drawing/2014/main" id="{40CA0A57-9BC9-750D-74A3-EBA68DDB0BD2}"/>
                </a:ext>
              </a:extLst>
            </p:cNvPr>
            <p:cNvSpPr/>
            <p:nvPr/>
          </p:nvSpPr>
          <p:spPr>
            <a:xfrm>
              <a:off x="7855042" y="7067299"/>
              <a:ext cx="303886" cy="318141"/>
            </a:xfrm>
            <a:prstGeom prst="ellipse">
              <a:avLst/>
            </a:prstGeom>
            <a:solidFill>
              <a:srgbClr val="902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7" name="Freeform 1015">
              <a:extLst>
                <a:ext uri="{FF2B5EF4-FFF2-40B4-BE49-F238E27FC236}">
                  <a16:creationId xmlns:a16="http://schemas.microsoft.com/office/drawing/2014/main" id="{87446C57-B3FC-614D-80D3-5A7F860F45B1}"/>
                </a:ext>
              </a:extLst>
            </p:cNvPr>
            <p:cNvSpPr>
              <a:spLocks noChangeAspect="1" noChangeArrowheads="1"/>
            </p:cNvSpPr>
            <p:nvPr/>
          </p:nvSpPr>
          <p:spPr bwMode="auto">
            <a:xfrm>
              <a:off x="12397162" y="2419182"/>
              <a:ext cx="461741" cy="461741"/>
            </a:xfrm>
            <a:custGeom>
              <a:avLst/>
              <a:gdLst>
                <a:gd name="T0" fmla="*/ 92894350 w 293329"/>
                <a:gd name="T1" fmla="*/ 118433575 h 293332"/>
                <a:gd name="T2" fmla="*/ 35298861 w 293329"/>
                <a:gd name="T3" fmla="*/ 116334538 h 293332"/>
                <a:gd name="T4" fmla="*/ 103802883 w 293329"/>
                <a:gd name="T5" fmla="*/ 106852417 h 293332"/>
                <a:gd name="T6" fmla="*/ 102233054 w 293329"/>
                <a:gd name="T7" fmla="*/ 124229474 h 293332"/>
                <a:gd name="T8" fmla="*/ 122478131 w 293329"/>
                <a:gd name="T9" fmla="*/ 109490450 h 293332"/>
                <a:gd name="T10" fmla="*/ 128127419 w 293329"/>
                <a:gd name="T11" fmla="*/ 114299877 h 293332"/>
                <a:gd name="T12" fmla="*/ 100350671 w 293329"/>
                <a:gd name="T13" fmla="*/ 128107914 h 293332"/>
                <a:gd name="T14" fmla="*/ 100978028 w 293329"/>
                <a:gd name="T15" fmla="*/ 107008291 h 293332"/>
                <a:gd name="T16" fmla="*/ 5491820 w 293329"/>
                <a:gd name="T17" fmla="*/ 109490450 h 293332"/>
                <a:gd name="T18" fmla="*/ 25894837 w 293329"/>
                <a:gd name="T19" fmla="*/ 124229474 h 293332"/>
                <a:gd name="T20" fmla="*/ 24324031 w 293329"/>
                <a:gd name="T21" fmla="*/ 106852417 h 293332"/>
                <a:gd name="T22" fmla="*/ 29660244 w 293329"/>
                <a:gd name="T23" fmla="*/ 126246529 h 293332"/>
                <a:gd name="T24" fmla="*/ 0 w 293329"/>
                <a:gd name="T25" fmla="*/ 126246529 h 293332"/>
                <a:gd name="T26" fmla="*/ 5335544 w 293329"/>
                <a:gd name="T27" fmla="*/ 106852417 h 293332"/>
                <a:gd name="T28" fmla="*/ 112874612 w 293329"/>
                <a:gd name="T29" fmla="*/ 103457917 h 293332"/>
                <a:gd name="T30" fmla="*/ 14407902 w 293329"/>
                <a:gd name="T31" fmla="*/ 94675905 h 293332"/>
                <a:gd name="T32" fmla="*/ 18876886 w 293329"/>
                <a:gd name="T33" fmla="*/ 98989521 h 293332"/>
                <a:gd name="T34" fmla="*/ 121195977 w 293329"/>
                <a:gd name="T35" fmla="*/ 98989521 h 293332"/>
                <a:gd name="T36" fmla="*/ 112874612 w 293329"/>
                <a:gd name="T37" fmla="*/ 90824297 h 293332"/>
                <a:gd name="T38" fmla="*/ 14407902 w 293329"/>
                <a:gd name="T39" fmla="*/ 107309241 h 293332"/>
                <a:gd name="T40" fmla="*/ 61680683 w 293329"/>
                <a:gd name="T41" fmla="*/ 80424522 h 293332"/>
                <a:gd name="T42" fmla="*/ 79779208 w 293329"/>
                <a:gd name="T43" fmla="*/ 84424761 h 293332"/>
                <a:gd name="T44" fmla="*/ 61680683 w 293329"/>
                <a:gd name="T45" fmla="*/ 80424522 h 293332"/>
                <a:gd name="T46" fmla="*/ 81667314 w 293329"/>
                <a:gd name="T47" fmla="*/ 69171412 h 293332"/>
                <a:gd name="T48" fmla="*/ 59634523 w 293329"/>
                <a:gd name="T49" fmla="*/ 69171412 h 293332"/>
                <a:gd name="T50" fmla="*/ 52829407 w 293329"/>
                <a:gd name="T51" fmla="*/ 101294408 h 293332"/>
                <a:gd name="T52" fmla="*/ 52829407 w 293329"/>
                <a:gd name="T53" fmla="*/ 53319210 h 293332"/>
                <a:gd name="T54" fmla="*/ 45709624 w 293329"/>
                <a:gd name="T55" fmla="*/ 101294408 h 293332"/>
                <a:gd name="T56" fmla="*/ 45709624 w 293329"/>
                <a:gd name="T57" fmla="*/ 53319210 h 293332"/>
                <a:gd name="T58" fmla="*/ 122310456 w 293329"/>
                <a:gd name="T59" fmla="*/ 43861374 h 293332"/>
                <a:gd name="T60" fmla="*/ 118789962 w 293329"/>
                <a:gd name="T61" fmla="*/ 88430527 h 293332"/>
                <a:gd name="T62" fmla="*/ 119750064 w 293329"/>
                <a:gd name="T63" fmla="*/ 42605218 h 293332"/>
                <a:gd name="T64" fmla="*/ 10610067 w 293329"/>
                <a:gd name="T65" fmla="*/ 84675299 h 293332"/>
                <a:gd name="T66" fmla="*/ 6887197 w 293329"/>
                <a:gd name="T67" fmla="*/ 86095637 h 293332"/>
                <a:gd name="T68" fmla="*/ 45709624 w 293329"/>
                <a:gd name="T69" fmla="*/ 37747513 h 293332"/>
                <a:gd name="T70" fmla="*/ 84157075 w 293329"/>
                <a:gd name="T71" fmla="*/ 49544269 h 293332"/>
                <a:gd name="T72" fmla="*/ 45709624 w 293329"/>
                <a:gd name="T73" fmla="*/ 33971757 h 293332"/>
                <a:gd name="T74" fmla="*/ 90010986 w 293329"/>
                <a:gd name="T75" fmla="*/ 37747513 h 293332"/>
                <a:gd name="T76" fmla="*/ 90010986 w 293329"/>
                <a:gd name="T77" fmla="*/ 49544269 h 293332"/>
                <a:gd name="T78" fmla="*/ 90010986 w 293329"/>
                <a:gd name="T79" fmla="*/ 105226700 h 293332"/>
                <a:gd name="T80" fmla="*/ 36058154 w 293329"/>
                <a:gd name="T81" fmla="*/ 43567238 h 293332"/>
                <a:gd name="T82" fmla="*/ 103959598 w 293329"/>
                <a:gd name="T83" fmla="*/ 18690306 h 293332"/>
                <a:gd name="T84" fmla="*/ 124204060 w 293329"/>
                <a:gd name="T85" fmla="*/ 33532597 h 293332"/>
                <a:gd name="T86" fmla="*/ 122791511 w 293329"/>
                <a:gd name="T87" fmla="*/ 16033920 h 293332"/>
                <a:gd name="T88" fmla="*/ 128127419 w 293329"/>
                <a:gd name="T89" fmla="*/ 35407376 h 293332"/>
                <a:gd name="T90" fmla="*/ 98466986 w 293329"/>
                <a:gd name="T91" fmla="*/ 35407376 h 293332"/>
                <a:gd name="T92" fmla="*/ 103802883 w 293329"/>
                <a:gd name="T93" fmla="*/ 16033920 h 293332"/>
                <a:gd name="T94" fmla="*/ 3767028 w 293329"/>
                <a:gd name="T95" fmla="*/ 23532915 h 293332"/>
                <a:gd name="T96" fmla="*/ 25894837 w 293329"/>
                <a:gd name="T97" fmla="*/ 23532915 h 293332"/>
                <a:gd name="T98" fmla="*/ 26993363 w 293329"/>
                <a:gd name="T99" fmla="*/ 16190190 h 293332"/>
                <a:gd name="T100" fmla="*/ 27777184 w 293329"/>
                <a:gd name="T101" fmla="*/ 37282705 h 293332"/>
                <a:gd name="T102" fmla="*/ 0 w 293329"/>
                <a:gd name="T103" fmla="*/ 23532915 h 293332"/>
                <a:gd name="T104" fmla="*/ 112874612 w 293329"/>
                <a:gd name="T105" fmla="*/ 3696763 h 293332"/>
                <a:gd name="T106" fmla="*/ 117343831 w 293329"/>
                <a:gd name="T107" fmla="*/ 8166289 h 293332"/>
                <a:gd name="T108" fmla="*/ 9939250 w 293329"/>
                <a:gd name="T109" fmla="*/ 8166289 h 293332"/>
                <a:gd name="T110" fmla="*/ 14407902 w 293329"/>
                <a:gd name="T111" fmla="*/ 3696763 h 293332"/>
                <a:gd name="T112" fmla="*/ 96452400 w 293329"/>
                <a:gd name="T113" fmla="*/ 14524121 h 293332"/>
                <a:gd name="T114" fmla="*/ 32709116 w 293329"/>
                <a:gd name="T115" fmla="*/ 15472233 h 293332"/>
                <a:gd name="T116" fmla="*/ 63638755 w 293329"/>
                <a:gd name="T117" fmla="*/ 2959750 h 293332"/>
                <a:gd name="T118" fmla="*/ 112874612 w 293329"/>
                <a:gd name="T119" fmla="*/ 16485959 h 293332"/>
                <a:gd name="T120" fmla="*/ 14407902 w 293329"/>
                <a:gd name="T121" fmla="*/ 0 h 293332"/>
                <a:gd name="T122" fmla="*/ 6241744 w 293329"/>
                <a:gd name="T123" fmla="*/ 8166289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grpSp>
      <p:grpSp>
        <p:nvGrpSpPr>
          <p:cNvPr id="35" name="Group 34">
            <a:extLst>
              <a:ext uri="{FF2B5EF4-FFF2-40B4-BE49-F238E27FC236}">
                <a16:creationId xmlns:a16="http://schemas.microsoft.com/office/drawing/2014/main" id="{873BB6A2-50DD-5146-C450-9E72912D0916}"/>
              </a:ext>
            </a:extLst>
          </p:cNvPr>
          <p:cNvGrpSpPr/>
          <p:nvPr/>
        </p:nvGrpSpPr>
        <p:grpSpPr>
          <a:xfrm>
            <a:off x="771916" y="2050102"/>
            <a:ext cx="10180442" cy="2244145"/>
            <a:chOff x="1157873" y="3075152"/>
            <a:chExt cx="15270664" cy="3366218"/>
          </a:xfrm>
        </p:grpSpPr>
        <p:sp>
          <p:nvSpPr>
            <p:cNvPr id="28" name="Subtitle 2">
              <a:extLst>
                <a:ext uri="{FF2B5EF4-FFF2-40B4-BE49-F238E27FC236}">
                  <a16:creationId xmlns:a16="http://schemas.microsoft.com/office/drawing/2014/main" id="{33C56C49-BE47-CC42-ADC4-B6EB9B2471E7}"/>
                </a:ext>
              </a:extLst>
            </p:cNvPr>
            <p:cNvSpPr txBox="1">
              <a:spLocks/>
            </p:cNvSpPr>
            <p:nvPr/>
          </p:nvSpPr>
          <p:spPr>
            <a:xfrm>
              <a:off x="1860520" y="6057899"/>
              <a:ext cx="5845301" cy="38347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333"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January – June 2026</a:t>
              </a:r>
            </a:p>
          </p:txBody>
        </p:sp>
        <p:sp>
          <p:nvSpPr>
            <p:cNvPr id="29" name="TextBox 28">
              <a:extLst>
                <a:ext uri="{FF2B5EF4-FFF2-40B4-BE49-F238E27FC236}">
                  <a16:creationId xmlns:a16="http://schemas.microsoft.com/office/drawing/2014/main" id="{69CBA8AF-A9C3-BA41-9043-95D4BB848E02}"/>
                </a:ext>
              </a:extLst>
            </p:cNvPr>
            <p:cNvSpPr txBox="1"/>
            <p:nvPr/>
          </p:nvSpPr>
          <p:spPr>
            <a:xfrm>
              <a:off x="1157873" y="5680385"/>
              <a:ext cx="6547949" cy="507831"/>
            </a:xfrm>
            <a:prstGeom prst="rect">
              <a:avLst/>
            </a:prstGeom>
            <a:noFill/>
          </p:spPr>
          <p:txBody>
            <a:bodyPr wrap="none" rtlCol="0" anchor="b" anchorCtr="0">
              <a:spAutoFit/>
            </a:bodyPr>
            <a:lstStyle/>
            <a:p>
              <a:pPr algn="r"/>
              <a:r>
                <a:rPr lang="en-US" sz="1600" b="1" dirty="0">
                  <a:solidFill>
                    <a:srgbClr val="00505E"/>
                  </a:solidFill>
                  <a:latin typeface="Poppins" pitchFamily="2" charset="77"/>
                  <a:ea typeface="League Spartan" charset="0"/>
                  <a:cs typeface="Poppins" pitchFamily="2" charset="77"/>
                </a:rPr>
                <a:t>Beta Test New Outcomes with Pilot Sites</a:t>
              </a:r>
            </a:p>
          </p:txBody>
        </p:sp>
        <p:sp>
          <p:nvSpPr>
            <p:cNvPr id="33" name="Oval 32">
              <a:extLst>
                <a:ext uri="{FF2B5EF4-FFF2-40B4-BE49-F238E27FC236}">
                  <a16:creationId xmlns:a16="http://schemas.microsoft.com/office/drawing/2014/main" id="{72E2846E-4433-D344-9990-101ADD4622E9}"/>
                </a:ext>
              </a:extLst>
            </p:cNvPr>
            <p:cNvSpPr/>
            <p:nvPr/>
          </p:nvSpPr>
          <p:spPr>
            <a:xfrm>
              <a:off x="7846763" y="5904980"/>
              <a:ext cx="303886" cy="318141"/>
            </a:xfrm>
            <a:prstGeom prst="ellipse">
              <a:avLst/>
            </a:prstGeom>
            <a:solidFill>
              <a:srgbClr val="FF7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34" name="Group 33">
              <a:extLst>
                <a:ext uri="{FF2B5EF4-FFF2-40B4-BE49-F238E27FC236}">
                  <a16:creationId xmlns:a16="http://schemas.microsoft.com/office/drawing/2014/main" id="{DCFF18DD-B457-4503-1996-33592EBB8F27}"/>
                </a:ext>
              </a:extLst>
            </p:cNvPr>
            <p:cNvGrpSpPr/>
            <p:nvPr/>
          </p:nvGrpSpPr>
          <p:grpSpPr>
            <a:xfrm>
              <a:off x="15501490" y="3075152"/>
              <a:ext cx="927047" cy="2055991"/>
              <a:chOff x="15501490" y="3075152"/>
              <a:chExt cx="927047" cy="2055991"/>
            </a:xfrm>
          </p:grpSpPr>
          <p:sp>
            <p:nvSpPr>
              <p:cNvPr id="5" name="Freeform 3">
                <a:extLst>
                  <a:ext uri="{FF2B5EF4-FFF2-40B4-BE49-F238E27FC236}">
                    <a16:creationId xmlns:a16="http://schemas.microsoft.com/office/drawing/2014/main" id="{E2D087E1-58B2-754E-B1D5-78265FC0D77E}"/>
                  </a:ext>
                </a:extLst>
              </p:cNvPr>
              <p:cNvSpPr>
                <a:spLocks noChangeArrowheads="1"/>
              </p:cNvSpPr>
              <p:nvPr/>
            </p:nvSpPr>
            <p:spPr bwMode="auto">
              <a:xfrm>
                <a:off x="15501490" y="3075152"/>
                <a:ext cx="927047" cy="927050"/>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rgbClr val="FF7E0B"/>
              </a:solidFill>
              <a:ln>
                <a:noFill/>
              </a:ln>
              <a:effectLst/>
            </p:spPr>
            <p:txBody>
              <a:bodyPr wrap="none" anchor="ctr"/>
              <a:lstStyle/>
              <a:p>
                <a:endParaRPr lang="en-US" sz="3265" dirty="0">
                  <a:latin typeface="Lato Light" panose="020F0502020204030203" pitchFamily="34" charset="0"/>
                </a:endParaRPr>
              </a:p>
            </p:txBody>
          </p:sp>
          <p:grpSp>
            <p:nvGrpSpPr>
              <p:cNvPr id="19" name="Group 18">
                <a:extLst>
                  <a:ext uri="{FF2B5EF4-FFF2-40B4-BE49-F238E27FC236}">
                    <a16:creationId xmlns:a16="http://schemas.microsoft.com/office/drawing/2014/main" id="{EB9AB1CC-356B-A4B6-CD7F-69C3971733AC}"/>
                  </a:ext>
                </a:extLst>
              </p:cNvPr>
              <p:cNvGrpSpPr/>
              <p:nvPr/>
            </p:nvGrpSpPr>
            <p:grpSpPr>
              <a:xfrm>
                <a:off x="15669364" y="3228685"/>
                <a:ext cx="587175" cy="1902458"/>
                <a:chOff x="15669364" y="3228685"/>
                <a:chExt cx="587175" cy="1902458"/>
              </a:xfrm>
            </p:grpSpPr>
            <p:sp>
              <p:nvSpPr>
                <p:cNvPr id="4" name="Freeform 2">
                  <a:extLst>
                    <a:ext uri="{FF2B5EF4-FFF2-40B4-BE49-F238E27FC236}">
                      <a16:creationId xmlns:a16="http://schemas.microsoft.com/office/drawing/2014/main" id="{0FA8E6B4-7CAF-AC48-B931-E88BB28A8226}"/>
                    </a:ext>
                  </a:extLst>
                </p:cNvPr>
                <p:cNvSpPr>
                  <a:spLocks noChangeArrowheads="1"/>
                </p:cNvSpPr>
                <p:nvPr/>
              </p:nvSpPr>
              <p:spPr bwMode="auto">
                <a:xfrm>
                  <a:off x="15938231" y="3536619"/>
                  <a:ext cx="49442" cy="1594524"/>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rgbClr val="FF7E0B"/>
                </a:solidFill>
                <a:ln>
                  <a:noFill/>
                </a:ln>
                <a:effectLst/>
              </p:spPr>
              <p:txBody>
                <a:bodyPr wrap="none" anchor="ctr"/>
                <a:lstStyle/>
                <a:p>
                  <a:endParaRPr lang="en-US" sz="3265" dirty="0">
                    <a:latin typeface="Lato Light" panose="020F0502020204030203" pitchFamily="34" charset="0"/>
                  </a:endParaRPr>
                </a:p>
              </p:txBody>
            </p:sp>
            <p:sp>
              <p:nvSpPr>
                <p:cNvPr id="72" name="Freeform 45">
                  <a:extLst>
                    <a:ext uri="{FF2B5EF4-FFF2-40B4-BE49-F238E27FC236}">
                      <a16:creationId xmlns:a16="http://schemas.microsoft.com/office/drawing/2014/main" id="{76F00EBA-4D90-B001-48C7-8634795702BC}"/>
                    </a:ext>
                  </a:extLst>
                </p:cNvPr>
                <p:cNvSpPr>
                  <a:spLocks noChangeAspect="1" noChangeArrowheads="1"/>
                </p:cNvSpPr>
                <p:nvPr/>
              </p:nvSpPr>
              <p:spPr bwMode="auto">
                <a:xfrm>
                  <a:off x="15669364" y="3228685"/>
                  <a:ext cx="587175" cy="588056"/>
                </a:xfrm>
                <a:custGeom>
                  <a:avLst/>
                  <a:gdLst>
                    <a:gd name="T0" fmla="*/ 2147483646 w 811"/>
                    <a:gd name="T1" fmla="*/ 2147483646 h 811"/>
                    <a:gd name="T2" fmla="*/ 2147483646 w 811"/>
                    <a:gd name="T3" fmla="*/ 2147483646 h 811"/>
                    <a:gd name="T4" fmla="*/ 2147483646 w 811"/>
                    <a:gd name="T5" fmla="*/ 2147483646 h 811"/>
                    <a:gd name="T6" fmla="*/ 2147483646 w 811"/>
                    <a:gd name="T7" fmla="*/ 2147483646 h 811"/>
                    <a:gd name="T8" fmla="*/ 2147483646 w 811"/>
                    <a:gd name="T9" fmla="*/ 2147483646 h 811"/>
                    <a:gd name="T10" fmla="*/ 2147483646 w 811"/>
                    <a:gd name="T11" fmla="*/ 2147483646 h 811"/>
                    <a:gd name="T12" fmla="*/ 2147483646 w 811"/>
                    <a:gd name="T13" fmla="*/ 2147483646 h 811"/>
                    <a:gd name="T14" fmla="*/ 2147483646 w 811"/>
                    <a:gd name="T15" fmla="*/ 2147483646 h 811"/>
                    <a:gd name="T16" fmla="*/ 2147483646 w 811"/>
                    <a:gd name="T17" fmla="*/ 2147483646 h 811"/>
                    <a:gd name="T18" fmla="*/ 2147483646 w 811"/>
                    <a:gd name="T19" fmla="*/ 2147483646 h 811"/>
                    <a:gd name="T20" fmla="*/ 2147483646 w 811"/>
                    <a:gd name="T21" fmla="*/ 2147483646 h 811"/>
                    <a:gd name="T22" fmla="*/ 2147483646 w 811"/>
                    <a:gd name="T23" fmla="*/ 2147483646 h 811"/>
                    <a:gd name="T24" fmla="*/ 2147483646 w 811"/>
                    <a:gd name="T25" fmla="*/ 2147483646 h 811"/>
                    <a:gd name="T26" fmla="*/ 2147483646 w 811"/>
                    <a:gd name="T27" fmla="*/ 2147483646 h 811"/>
                    <a:gd name="T28" fmla="*/ 2147483646 w 811"/>
                    <a:gd name="T29" fmla="*/ 2147483646 h 811"/>
                    <a:gd name="T30" fmla="*/ 2147483646 w 811"/>
                    <a:gd name="T31" fmla="*/ 2147483646 h 811"/>
                    <a:gd name="T32" fmla="*/ 2147483646 w 811"/>
                    <a:gd name="T33" fmla="*/ 2147483646 h 811"/>
                    <a:gd name="T34" fmla="*/ 2147483646 w 811"/>
                    <a:gd name="T35" fmla="*/ 2147483646 h 811"/>
                    <a:gd name="T36" fmla="*/ 2147483646 w 811"/>
                    <a:gd name="T37" fmla="*/ 2147483646 h 811"/>
                    <a:gd name="T38" fmla="*/ 2147483646 w 811"/>
                    <a:gd name="T39" fmla="*/ 2147483646 h 811"/>
                    <a:gd name="T40" fmla="*/ 2147483646 w 811"/>
                    <a:gd name="T41" fmla="*/ 2147483646 h 811"/>
                    <a:gd name="T42" fmla="*/ 2147483646 w 811"/>
                    <a:gd name="T43" fmla="*/ 2147483646 h 811"/>
                    <a:gd name="T44" fmla="*/ 2147483646 w 811"/>
                    <a:gd name="T45" fmla="*/ 2147483646 h 811"/>
                    <a:gd name="T46" fmla="*/ 2147483646 w 811"/>
                    <a:gd name="T47" fmla="*/ 2147483646 h 811"/>
                    <a:gd name="T48" fmla="*/ 2147483646 w 811"/>
                    <a:gd name="T49" fmla="*/ 2147483646 h 811"/>
                    <a:gd name="T50" fmla="*/ 2147483646 w 811"/>
                    <a:gd name="T51" fmla="*/ 2147483646 h 811"/>
                    <a:gd name="T52" fmla="*/ 2147483646 w 811"/>
                    <a:gd name="T53" fmla="*/ 2147483646 h 811"/>
                    <a:gd name="T54" fmla="*/ 2147483646 w 811"/>
                    <a:gd name="T55" fmla="*/ 2147483646 h 811"/>
                    <a:gd name="T56" fmla="*/ 2147483646 w 811"/>
                    <a:gd name="T57" fmla="*/ 2147483646 h 811"/>
                    <a:gd name="T58" fmla="*/ 2147483646 w 811"/>
                    <a:gd name="T59" fmla="*/ 2147483646 h 811"/>
                    <a:gd name="T60" fmla="*/ 2147483646 w 811"/>
                    <a:gd name="T61" fmla="*/ 2147483646 h 811"/>
                    <a:gd name="T62" fmla="*/ 2147483646 w 811"/>
                    <a:gd name="T63" fmla="*/ 2147483646 h 811"/>
                    <a:gd name="T64" fmla="*/ 2147483646 w 811"/>
                    <a:gd name="T65" fmla="*/ 2147483646 h 811"/>
                    <a:gd name="T66" fmla="*/ 2147483646 w 811"/>
                    <a:gd name="T67" fmla="*/ 2147483646 h 811"/>
                    <a:gd name="T68" fmla="*/ 2147483646 w 811"/>
                    <a:gd name="T69" fmla="*/ 2147483646 h 811"/>
                    <a:gd name="T70" fmla="*/ 2147483646 w 811"/>
                    <a:gd name="T71" fmla="*/ 2147483646 h 811"/>
                    <a:gd name="T72" fmla="*/ 2147483646 w 811"/>
                    <a:gd name="T73" fmla="*/ 2147483646 h 811"/>
                    <a:gd name="T74" fmla="*/ 2147483646 w 811"/>
                    <a:gd name="T75" fmla="*/ 2147483646 h 811"/>
                    <a:gd name="T76" fmla="*/ 2147483646 w 811"/>
                    <a:gd name="T77" fmla="*/ 2147483646 h 811"/>
                    <a:gd name="T78" fmla="*/ 2147483646 w 811"/>
                    <a:gd name="T79" fmla="*/ 2147483646 h 811"/>
                    <a:gd name="T80" fmla="*/ 2147483646 w 811"/>
                    <a:gd name="T81" fmla="*/ 2147483646 h 811"/>
                    <a:gd name="T82" fmla="*/ 2147483646 w 811"/>
                    <a:gd name="T83" fmla="*/ 2147483646 h 811"/>
                    <a:gd name="T84" fmla="*/ 2147483646 w 811"/>
                    <a:gd name="T85" fmla="*/ 2147483646 h 811"/>
                    <a:gd name="T86" fmla="*/ 2147483646 w 811"/>
                    <a:gd name="T87" fmla="*/ 2147483646 h 811"/>
                    <a:gd name="T88" fmla="*/ 2147483646 w 811"/>
                    <a:gd name="T89" fmla="*/ 2147483646 h 811"/>
                    <a:gd name="T90" fmla="*/ 2147483646 w 811"/>
                    <a:gd name="T91" fmla="*/ 2147483646 h 811"/>
                    <a:gd name="T92" fmla="*/ 2147483646 w 811"/>
                    <a:gd name="T93" fmla="*/ 2147483646 h 811"/>
                    <a:gd name="T94" fmla="*/ 2147483646 w 811"/>
                    <a:gd name="T95" fmla="*/ 2147483646 h 811"/>
                    <a:gd name="T96" fmla="*/ 2147483646 w 811"/>
                    <a:gd name="T97" fmla="*/ 2147483646 h 811"/>
                    <a:gd name="T98" fmla="*/ 2147483646 w 811"/>
                    <a:gd name="T99" fmla="*/ 2147483646 h 811"/>
                    <a:gd name="T100" fmla="*/ 0 w 811"/>
                    <a:gd name="T101" fmla="*/ 2147483646 h 811"/>
                    <a:gd name="T102" fmla="*/ 2147483646 w 811"/>
                    <a:gd name="T103" fmla="*/ 2147483646 h 811"/>
                    <a:gd name="T104" fmla="*/ 2147483646 w 811"/>
                    <a:gd name="T105" fmla="*/ 2147483646 h 8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1" h="811">
                      <a:moveTo>
                        <a:pt x="784" y="393"/>
                      </a:moveTo>
                      <a:lnTo>
                        <a:pt x="686" y="393"/>
                      </a:lnTo>
                      <a:cubicBezTo>
                        <a:pt x="684" y="342"/>
                        <a:pt x="668" y="295"/>
                        <a:pt x="642" y="254"/>
                      </a:cubicBezTo>
                      <a:lnTo>
                        <a:pt x="666" y="254"/>
                      </a:lnTo>
                      <a:cubicBezTo>
                        <a:pt x="669" y="254"/>
                        <a:pt x="673" y="253"/>
                        <a:pt x="675" y="251"/>
                      </a:cubicBezTo>
                      <a:lnTo>
                        <a:pt x="724" y="201"/>
                      </a:lnTo>
                      <a:cubicBezTo>
                        <a:pt x="760" y="257"/>
                        <a:pt x="782" y="323"/>
                        <a:pt x="784" y="393"/>
                      </a:cubicBezTo>
                      <a:close/>
                      <a:moveTo>
                        <a:pt x="417" y="785"/>
                      </a:moveTo>
                      <a:lnTo>
                        <a:pt x="417" y="686"/>
                      </a:lnTo>
                      <a:cubicBezTo>
                        <a:pt x="563" y="681"/>
                        <a:pt x="680" y="563"/>
                        <a:pt x="686" y="418"/>
                      </a:cubicBezTo>
                      <a:lnTo>
                        <a:pt x="784" y="418"/>
                      </a:lnTo>
                      <a:cubicBezTo>
                        <a:pt x="778" y="618"/>
                        <a:pt x="617" y="779"/>
                        <a:pt x="417" y="785"/>
                      </a:cubicBezTo>
                      <a:close/>
                      <a:moveTo>
                        <a:pt x="25" y="418"/>
                      </a:moveTo>
                      <a:lnTo>
                        <a:pt x="123" y="418"/>
                      </a:lnTo>
                      <a:cubicBezTo>
                        <a:pt x="130" y="563"/>
                        <a:pt x="247" y="681"/>
                        <a:pt x="393" y="686"/>
                      </a:cubicBezTo>
                      <a:lnTo>
                        <a:pt x="393" y="785"/>
                      </a:lnTo>
                      <a:cubicBezTo>
                        <a:pt x="193" y="779"/>
                        <a:pt x="31" y="618"/>
                        <a:pt x="25" y="418"/>
                      </a:cubicBezTo>
                      <a:close/>
                      <a:moveTo>
                        <a:pt x="393" y="26"/>
                      </a:moveTo>
                      <a:lnTo>
                        <a:pt x="393" y="124"/>
                      </a:lnTo>
                      <a:cubicBezTo>
                        <a:pt x="247" y="131"/>
                        <a:pt x="130" y="248"/>
                        <a:pt x="123" y="393"/>
                      </a:cubicBezTo>
                      <a:lnTo>
                        <a:pt x="25" y="393"/>
                      </a:lnTo>
                      <a:cubicBezTo>
                        <a:pt x="31" y="194"/>
                        <a:pt x="193" y="32"/>
                        <a:pt x="393" y="26"/>
                      </a:cubicBezTo>
                      <a:close/>
                      <a:moveTo>
                        <a:pt x="559" y="135"/>
                      </a:moveTo>
                      <a:lnTo>
                        <a:pt x="559" y="135"/>
                      </a:lnTo>
                      <a:cubicBezTo>
                        <a:pt x="557" y="138"/>
                        <a:pt x="556" y="141"/>
                        <a:pt x="556" y="144"/>
                      </a:cubicBezTo>
                      <a:lnTo>
                        <a:pt x="556" y="168"/>
                      </a:lnTo>
                      <a:cubicBezTo>
                        <a:pt x="515" y="143"/>
                        <a:pt x="468" y="126"/>
                        <a:pt x="417" y="124"/>
                      </a:cubicBezTo>
                      <a:lnTo>
                        <a:pt x="417" y="26"/>
                      </a:lnTo>
                      <a:cubicBezTo>
                        <a:pt x="488" y="29"/>
                        <a:pt x="553" y="50"/>
                        <a:pt x="609" y="85"/>
                      </a:cubicBezTo>
                      <a:lnTo>
                        <a:pt x="559" y="135"/>
                      </a:lnTo>
                      <a:close/>
                      <a:moveTo>
                        <a:pt x="563" y="393"/>
                      </a:moveTo>
                      <a:lnTo>
                        <a:pt x="563" y="393"/>
                      </a:lnTo>
                      <a:cubicBezTo>
                        <a:pt x="560" y="359"/>
                        <a:pt x="547" y="327"/>
                        <a:pt x="525" y="302"/>
                      </a:cubicBezTo>
                      <a:lnTo>
                        <a:pt x="573" y="254"/>
                      </a:lnTo>
                      <a:lnTo>
                        <a:pt x="612" y="254"/>
                      </a:lnTo>
                      <a:cubicBezTo>
                        <a:pt x="641" y="294"/>
                        <a:pt x="659" y="342"/>
                        <a:pt x="661" y="393"/>
                      </a:cubicBezTo>
                      <a:lnTo>
                        <a:pt x="563" y="393"/>
                      </a:lnTo>
                      <a:close/>
                      <a:moveTo>
                        <a:pt x="417" y="564"/>
                      </a:moveTo>
                      <a:lnTo>
                        <a:pt x="417" y="564"/>
                      </a:lnTo>
                      <a:cubicBezTo>
                        <a:pt x="495" y="558"/>
                        <a:pt x="558" y="496"/>
                        <a:pt x="563" y="418"/>
                      </a:cubicBezTo>
                      <a:lnTo>
                        <a:pt x="661" y="418"/>
                      </a:lnTo>
                      <a:cubicBezTo>
                        <a:pt x="655" y="550"/>
                        <a:pt x="549" y="656"/>
                        <a:pt x="417" y="662"/>
                      </a:cubicBezTo>
                      <a:lnTo>
                        <a:pt x="417" y="564"/>
                      </a:lnTo>
                      <a:close/>
                      <a:moveTo>
                        <a:pt x="246" y="418"/>
                      </a:moveTo>
                      <a:lnTo>
                        <a:pt x="246" y="418"/>
                      </a:lnTo>
                      <a:cubicBezTo>
                        <a:pt x="252" y="496"/>
                        <a:pt x="314" y="558"/>
                        <a:pt x="393" y="564"/>
                      </a:cubicBezTo>
                      <a:lnTo>
                        <a:pt x="393" y="662"/>
                      </a:lnTo>
                      <a:cubicBezTo>
                        <a:pt x="260" y="656"/>
                        <a:pt x="154" y="550"/>
                        <a:pt x="148" y="418"/>
                      </a:cubicBezTo>
                      <a:lnTo>
                        <a:pt x="246" y="418"/>
                      </a:lnTo>
                      <a:close/>
                      <a:moveTo>
                        <a:pt x="393" y="246"/>
                      </a:moveTo>
                      <a:lnTo>
                        <a:pt x="393" y="246"/>
                      </a:lnTo>
                      <a:cubicBezTo>
                        <a:pt x="314" y="253"/>
                        <a:pt x="252" y="315"/>
                        <a:pt x="246" y="393"/>
                      </a:cubicBezTo>
                      <a:lnTo>
                        <a:pt x="148" y="393"/>
                      </a:lnTo>
                      <a:cubicBezTo>
                        <a:pt x="154" y="261"/>
                        <a:pt x="260" y="155"/>
                        <a:pt x="393" y="149"/>
                      </a:cubicBezTo>
                      <a:lnTo>
                        <a:pt x="393" y="246"/>
                      </a:lnTo>
                      <a:close/>
                      <a:moveTo>
                        <a:pt x="508" y="285"/>
                      </a:moveTo>
                      <a:lnTo>
                        <a:pt x="508" y="285"/>
                      </a:lnTo>
                      <a:cubicBezTo>
                        <a:pt x="483" y="263"/>
                        <a:pt x="452" y="249"/>
                        <a:pt x="417" y="246"/>
                      </a:cubicBezTo>
                      <a:lnTo>
                        <a:pt x="417" y="148"/>
                      </a:lnTo>
                      <a:cubicBezTo>
                        <a:pt x="469" y="151"/>
                        <a:pt x="516" y="169"/>
                        <a:pt x="556" y="198"/>
                      </a:cubicBezTo>
                      <a:lnTo>
                        <a:pt x="556" y="237"/>
                      </a:lnTo>
                      <a:lnTo>
                        <a:pt x="508" y="285"/>
                      </a:lnTo>
                      <a:close/>
                      <a:moveTo>
                        <a:pt x="503" y="418"/>
                      </a:moveTo>
                      <a:lnTo>
                        <a:pt x="539" y="418"/>
                      </a:lnTo>
                      <a:cubicBezTo>
                        <a:pt x="533" y="482"/>
                        <a:pt x="481" y="534"/>
                        <a:pt x="417" y="540"/>
                      </a:cubicBezTo>
                      <a:lnTo>
                        <a:pt x="417" y="504"/>
                      </a:lnTo>
                      <a:cubicBezTo>
                        <a:pt x="417" y="497"/>
                        <a:pt x="411" y="491"/>
                        <a:pt x="405" y="491"/>
                      </a:cubicBezTo>
                      <a:cubicBezTo>
                        <a:pt x="398" y="491"/>
                        <a:pt x="393" y="497"/>
                        <a:pt x="393" y="504"/>
                      </a:cubicBezTo>
                      <a:lnTo>
                        <a:pt x="393" y="540"/>
                      </a:lnTo>
                      <a:cubicBezTo>
                        <a:pt x="328" y="534"/>
                        <a:pt x="276" y="482"/>
                        <a:pt x="270" y="418"/>
                      </a:cubicBezTo>
                      <a:lnTo>
                        <a:pt x="307" y="418"/>
                      </a:lnTo>
                      <a:cubicBezTo>
                        <a:pt x="313" y="418"/>
                        <a:pt x="319" y="412"/>
                        <a:pt x="319" y="406"/>
                      </a:cubicBezTo>
                      <a:cubicBezTo>
                        <a:pt x="319" y="399"/>
                        <a:pt x="313" y="393"/>
                        <a:pt x="307" y="393"/>
                      </a:cubicBezTo>
                      <a:lnTo>
                        <a:pt x="270" y="393"/>
                      </a:lnTo>
                      <a:cubicBezTo>
                        <a:pt x="276" y="329"/>
                        <a:pt x="328" y="277"/>
                        <a:pt x="393" y="271"/>
                      </a:cubicBezTo>
                      <a:lnTo>
                        <a:pt x="393" y="308"/>
                      </a:lnTo>
                      <a:cubicBezTo>
                        <a:pt x="393" y="314"/>
                        <a:pt x="398" y="320"/>
                        <a:pt x="405" y="320"/>
                      </a:cubicBezTo>
                      <a:cubicBezTo>
                        <a:pt x="411" y="320"/>
                        <a:pt x="417" y="314"/>
                        <a:pt x="417" y="308"/>
                      </a:cubicBezTo>
                      <a:lnTo>
                        <a:pt x="417" y="271"/>
                      </a:lnTo>
                      <a:cubicBezTo>
                        <a:pt x="445" y="274"/>
                        <a:pt x="471" y="285"/>
                        <a:pt x="490" y="302"/>
                      </a:cubicBezTo>
                      <a:lnTo>
                        <a:pt x="396" y="397"/>
                      </a:lnTo>
                      <a:cubicBezTo>
                        <a:pt x="391" y="401"/>
                        <a:pt x="391" y="409"/>
                        <a:pt x="396" y="414"/>
                      </a:cubicBezTo>
                      <a:cubicBezTo>
                        <a:pt x="398" y="416"/>
                        <a:pt x="401" y="418"/>
                        <a:pt x="405" y="418"/>
                      </a:cubicBezTo>
                      <a:cubicBezTo>
                        <a:pt x="408" y="418"/>
                        <a:pt x="411" y="416"/>
                        <a:pt x="413" y="414"/>
                      </a:cubicBezTo>
                      <a:lnTo>
                        <a:pt x="508" y="319"/>
                      </a:lnTo>
                      <a:cubicBezTo>
                        <a:pt x="525" y="340"/>
                        <a:pt x="536" y="365"/>
                        <a:pt x="539" y="393"/>
                      </a:cubicBezTo>
                      <a:lnTo>
                        <a:pt x="503" y="393"/>
                      </a:lnTo>
                      <a:cubicBezTo>
                        <a:pt x="496" y="393"/>
                        <a:pt x="490" y="399"/>
                        <a:pt x="490" y="406"/>
                      </a:cubicBezTo>
                      <a:cubicBezTo>
                        <a:pt x="490" y="412"/>
                        <a:pt x="496" y="418"/>
                        <a:pt x="503" y="418"/>
                      </a:cubicBezTo>
                      <a:close/>
                      <a:moveTo>
                        <a:pt x="687" y="43"/>
                      </a:moveTo>
                      <a:lnTo>
                        <a:pt x="687" y="112"/>
                      </a:lnTo>
                      <a:cubicBezTo>
                        <a:pt x="687" y="118"/>
                        <a:pt x="692" y="124"/>
                        <a:pt x="699" y="124"/>
                      </a:cubicBezTo>
                      <a:lnTo>
                        <a:pt x="767" y="124"/>
                      </a:lnTo>
                      <a:lnTo>
                        <a:pt x="661" y="230"/>
                      </a:lnTo>
                      <a:lnTo>
                        <a:pt x="580" y="230"/>
                      </a:lnTo>
                      <a:lnTo>
                        <a:pt x="580" y="149"/>
                      </a:lnTo>
                      <a:lnTo>
                        <a:pt x="687" y="43"/>
                      </a:lnTo>
                      <a:close/>
                      <a:moveTo>
                        <a:pt x="805" y="120"/>
                      </a:moveTo>
                      <a:lnTo>
                        <a:pt x="805" y="120"/>
                      </a:lnTo>
                      <a:cubicBezTo>
                        <a:pt x="809" y="117"/>
                        <a:pt x="810" y="112"/>
                        <a:pt x="808" y="107"/>
                      </a:cubicBezTo>
                      <a:cubicBezTo>
                        <a:pt x="806" y="102"/>
                        <a:pt x="802" y="99"/>
                        <a:pt x="797" y="99"/>
                      </a:cubicBezTo>
                      <a:lnTo>
                        <a:pt x="729" y="99"/>
                      </a:lnTo>
                      <a:lnTo>
                        <a:pt x="805" y="22"/>
                      </a:lnTo>
                      <a:cubicBezTo>
                        <a:pt x="810" y="17"/>
                        <a:pt x="810" y="9"/>
                        <a:pt x="805" y="4"/>
                      </a:cubicBezTo>
                      <a:cubicBezTo>
                        <a:pt x="801" y="0"/>
                        <a:pt x="793" y="0"/>
                        <a:pt x="788" y="4"/>
                      </a:cubicBezTo>
                      <a:lnTo>
                        <a:pt x="711" y="82"/>
                      </a:lnTo>
                      <a:lnTo>
                        <a:pt x="711" y="13"/>
                      </a:lnTo>
                      <a:cubicBezTo>
                        <a:pt x="711" y="9"/>
                        <a:pt x="708" y="4"/>
                        <a:pt x="703" y="2"/>
                      </a:cubicBezTo>
                      <a:cubicBezTo>
                        <a:pt x="699" y="0"/>
                        <a:pt x="694" y="1"/>
                        <a:pt x="690" y="4"/>
                      </a:cubicBezTo>
                      <a:lnTo>
                        <a:pt x="627" y="68"/>
                      </a:lnTo>
                      <a:cubicBezTo>
                        <a:pt x="563" y="26"/>
                        <a:pt x="486" y="1"/>
                        <a:pt x="405" y="1"/>
                      </a:cubicBezTo>
                      <a:cubicBezTo>
                        <a:pt x="182" y="1"/>
                        <a:pt x="0" y="183"/>
                        <a:pt x="0" y="406"/>
                      </a:cubicBezTo>
                      <a:cubicBezTo>
                        <a:pt x="0" y="628"/>
                        <a:pt x="182" y="810"/>
                        <a:pt x="405" y="810"/>
                      </a:cubicBezTo>
                      <a:cubicBezTo>
                        <a:pt x="627" y="810"/>
                        <a:pt x="809" y="628"/>
                        <a:pt x="809" y="406"/>
                      </a:cubicBezTo>
                      <a:cubicBezTo>
                        <a:pt x="809" y="323"/>
                        <a:pt x="784" y="247"/>
                        <a:pt x="742" y="184"/>
                      </a:cubicBezTo>
                      <a:lnTo>
                        <a:pt x="805" y="120"/>
                      </a:lnTo>
                      <a:close/>
                    </a:path>
                  </a:pathLst>
                </a:custGeom>
                <a:solidFill>
                  <a:schemeClr val="bg1"/>
                </a:solidFill>
                <a:ln>
                  <a:noFill/>
                </a:ln>
                <a:effectLst/>
              </p:spPr>
              <p:txBody>
                <a:bodyPr wrap="none" anchor="ctr"/>
                <a:lstStyle/>
                <a:p>
                  <a:endParaRPr lang="en-US" sz="1200" dirty="0">
                    <a:latin typeface="Lato Light" panose="020F0502020204030203" pitchFamily="34" charset="0"/>
                  </a:endParaRPr>
                </a:p>
              </p:txBody>
            </p:sp>
          </p:grpSp>
        </p:grpSp>
      </p:grpSp>
      <p:pic>
        <p:nvPicPr>
          <p:cNvPr id="73" name="Graphic 72" descr="Star with solid fill">
            <a:extLst>
              <a:ext uri="{FF2B5EF4-FFF2-40B4-BE49-F238E27FC236}">
                <a16:creationId xmlns:a16="http://schemas.microsoft.com/office/drawing/2014/main" id="{0EA643A3-AF98-924D-524A-DB37133C1A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0285" y="3454437"/>
            <a:ext cx="525063" cy="525063"/>
          </a:xfrm>
          <a:prstGeom prst="rect">
            <a:avLst/>
          </a:prstGeom>
        </p:spPr>
      </p:pic>
      <p:grpSp>
        <p:nvGrpSpPr>
          <p:cNvPr id="71" name="Group 70">
            <a:extLst>
              <a:ext uri="{FF2B5EF4-FFF2-40B4-BE49-F238E27FC236}">
                <a16:creationId xmlns:a16="http://schemas.microsoft.com/office/drawing/2014/main" id="{3E38084D-0E82-4043-20CB-0D491A6EE5F0}"/>
              </a:ext>
            </a:extLst>
          </p:cNvPr>
          <p:cNvGrpSpPr/>
          <p:nvPr/>
        </p:nvGrpSpPr>
        <p:grpSpPr>
          <a:xfrm>
            <a:off x="1110143" y="1919262"/>
            <a:ext cx="9232144" cy="4592165"/>
            <a:chOff x="1665215" y="2878892"/>
            <a:chExt cx="13848216" cy="6888248"/>
          </a:xfrm>
        </p:grpSpPr>
        <p:grpSp>
          <p:nvGrpSpPr>
            <p:cNvPr id="3" name="Group 2">
              <a:extLst>
                <a:ext uri="{FF2B5EF4-FFF2-40B4-BE49-F238E27FC236}">
                  <a16:creationId xmlns:a16="http://schemas.microsoft.com/office/drawing/2014/main" id="{B9867812-5937-5F5F-580E-516564D7CDD1}"/>
                </a:ext>
              </a:extLst>
            </p:cNvPr>
            <p:cNvGrpSpPr/>
            <p:nvPr/>
          </p:nvGrpSpPr>
          <p:grpSpPr>
            <a:xfrm>
              <a:off x="1665215" y="2878892"/>
              <a:ext cx="13848216" cy="6888248"/>
              <a:chOff x="1665215" y="2878892"/>
              <a:chExt cx="13848216" cy="6888248"/>
            </a:xfrm>
          </p:grpSpPr>
          <p:sp>
            <p:nvSpPr>
              <p:cNvPr id="24" name="Subtitle 2">
                <a:extLst>
                  <a:ext uri="{FF2B5EF4-FFF2-40B4-BE49-F238E27FC236}">
                    <a16:creationId xmlns:a16="http://schemas.microsoft.com/office/drawing/2014/main" id="{3EC83E82-6DBD-CF47-B9B7-D4B86542393E}"/>
                  </a:ext>
                </a:extLst>
              </p:cNvPr>
              <p:cNvSpPr txBox="1">
                <a:spLocks/>
              </p:cNvSpPr>
              <p:nvPr/>
            </p:nvSpPr>
            <p:spPr>
              <a:xfrm>
                <a:off x="1777937" y="3335738"/>
                <a:ext cx="5845301" cy="38347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333"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January – June 2025</a:t>
                </a:r>
              </a:p>
            </p:txBody>
          </p:sp>
          <p:sp>
            <p:nvSpPr>
              <p:cNvPr id="25" name="TextBox 24">
                <a:extLst>
                  <a:ext uri="{FF2B5EF4-FFF2-40B4-BE49-F238E27FC236}">
                    <a16:creationId xmlns:a16="http://schemas.microsoft.com/office/drawing/2014/main" id="{D667B8E4-F91A-6D4A-8FE9-DD7C8D930AF1}"/>
                  </a:ext>
                </a:extLst>
              </p:cNvPr>
              <p:cNvSpPr txBox="1"/>
              <p:nvPr/>
            </p:nvSpPr>
            <p:spPr>
              <a:xfrm>
                <a:off x="1665215" y="2878892"/>
                <a:ext cx="6069452" cy="507831"/>
              </a:xfrm>
              <a:prstGeom prst="rect">
                <a:avLst/>
              </a:prstGeom>
              <a:noFill/>
            </p:spPr>
            <p:txBody>
              <a:bodyPr wrap="none" rtlCol="0" anchor="b" anchorCtr="0">
                <a:spAutoFit/>
              </a:bodyPr>
              <a:lstStyle/>
              <a:p>
                <a:pPr algn="r"/>
                <a:r>
                  <a:rPr lang="en-US" sz="1600" b="1" dirty="0">
                    <a:solidFill>
                      <a:srgbClr val="00505E"/>
                    </a:solidFill>
                    <a:latin typeface="Poppins" pitchFamily="2" charset="77"/>
                    <a:ea typeface="League Spartan" charset="0"/>
                    <a:cs typeface="Poppins" pitchFamily="2" charset="77"/>
                  </a:rPr>
                  <a:t>Development of New Evaluation Plan</a:t>
                </a:r>
              </a:p>
            </p:txBody>
          </p:sp>
          <p:sp>
            <p:nvSpPr>
              <p:cNvPr id="31" name="Oval 30">
                <a:extLst>
                  <a:ext uri="{FF2B5EF4-FFF2-40B4-BE49-F238E27FC236}">
                    <a16:creationId xmlns:a16="http://schemas.microsoft.com/office/drawing/2014/main" id="{BB14FF50-5A65-C64D-BFC0-58FC36434366}"/>
                  </a:ext>
                </a:extLst>
              </p:cNvPr>
              <p:cNvSpPr/>
              <p:nvPr/>
            </p:nvSpPr>
            <p:spPr>
              <a:xfrm>
                <a:off x="7875607" y="3103486"/>
                <a:ext cx="303886" cy="318141"/>
              </a:xfrm>
              <a:prstGeom prst="ellipse">
                <a:avLst/>
              </a:prstGeom>
              <a:solidFill>
                <a:srgbClr val="8AC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38" name="Group 37">
                <a:extLst>
                  <a:ext uri="{FF2B5EF4-FFF2-40B4-BE49-F238E27FC236}">
                    <a16:creationId xmlns:a16="http://schemas.microsoft.com/office/drawing/2014/main" id="{23363CAB-B6E4-F757-40C2-CC60FB26D453}"/>
                  </a:ext>
                </a:extLst>
              </p:cNvPr>
              <p:cNvGrpSpPr/>
              <p:nvPr/>
            </p:nvGrpSpPr>
            <p:grpSpPr>
              <a:xfrm>
                <a:off x="14586381" y="7711149"/>
                <a:ext cx="927050" cy="2055991"/>
                <a:chOff x="9448893" y="6602055"/>
                <a:chExt cx="927050" cy="2055991"/>
              </a:xfrm>
              <a:solidFill>
                <a:srgbClr val="8AC556"/>
              </a:solidFill>
            </p:grpSpPr>
            <p:sp>
              <p:nvSpPr>
                <p:cNvPr id="39" name="Freeform 5">
                  <a:extLst>
                    <a:ext uri="{FF2B5EF4-FFF2-40B4-BE49-F238E27FC236}">
                      <a16:creationId xmlns:a16="http://schemas.microsoft.com/office/drawing/2014/main" id="{7601D3F5-E834-4950-64CF-617C9BA5F67C}"/>
                    </a:ext>
                  </a:extLst>
                </p:cNvPr>
                <p:cNvSpPr>
                  <a:spLocks noChangeArrowheads="1"/>
                </p:cNvSpPr>
                <p:nvPr/>
              </p:nvSpPr>
              <p:spPr bwMode="auto">
                <a:xfrm>
                  <a:off x="9889758" y="7063522"/>
                  <a:ext cx="49442" cy="1594524"/>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grpFill/>
                <a:ln>
                  <a:noFill/>
                </a:ln>
                <a:effectLst/>
              </p:spPr>
              <p:txBody>
                <a:bodyPr wrap="none" anchor="ctr"/>
                <a:lstStyle/>
                <a:p>
                  <a:endParaRPr lang="en-US" sz="3265" dirty="0">
                    <a:latin typeface="Lato Light" panose="020F0502020204030203" pitchFamily="34" charset="0"/>
                  </a:endParaRPr>
                </a:p>
              </p:txBody>
            </p:sp>
            <p:sp>
              <p:nvSpPr>
                <p:cNvPr id="40" name="Freeform 6">
                  <a:extLst>
                    <a:ext uri="{FF2B5EF4-FFF2-40B4-BE49-F238E27FC236}">
                      <a16:creationId xmlns:a16="http://schemas.microsoft.com/office/drawing/2014/main" id="{852F887E-07EC-C073-F212-D524F61D4FF6}"/>
                    </a:ext>
                  </a:extLst>
                </p:cNvPr>
                <p:cNvSpPr>
                  <a:spLocks noChangeArrowheads="1"/>
                </p:cNvSpPr>
                <p:nvPr/>
              </p:nvSpPr>
              <p:spPr bwMode="auto">
                <a:xfrm>
                  <a:off x="9448893" y="6602055"/>
                  <a:ext cx="927050" cy="927050"/>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grpFill/>
                <a:ln>
                  <a:noFill/>
                </a:ln>
                <a:effectLst/>
              </p:spPr>
              <p:txBody>
                <a:bodyPr wrap="none" anchor="ctr"/>
                <a:lstStyle/>
                <a:p>
                  <a:endParaRPr lang="en-US" sz="3265" dirty="0">
                    <a:latin typeface="Lato Light" panose="020F0502020204030203" pitchFamily="34" charset="0"/>
                  </a:endParaRPr>
                </a:p>
              </p:txBody>
            </p:sp>
          </p:grpSp>
        </p:grpSp>
        <p:sp>
          <p:nvSpPr>
            <p:cNvPr id="74" name="Freeform 11">
              <a:extLst>
                <a:ext uri="{FF2B5EF4-FFF2-40B4-BE49-F238E27FC236}">
                  <a16:creationId xmlns:a16="http://schemas.microsoft.com/office/drawing/2014/main" id="{17B24A24-D1D6-60C4-CB2F-C2408B18F2DD}"/>
                </a:ext>
              </a:extLst>
            </p:cNvPr>
            <p:cNvSpPr>
              <a:spLocks noChangeAspect="1" noChangeArrowheads="1"/>
            </p:cNvSpPr>
            <p:nvPr/>
          </p:nvSpPr>
          <p:spPr bwMode="auto">
            <a:xfrm>
              <a:off x="14803995" y="7875204"/>
              <a:ext cx="491821" cy="651858"/>
            </a:xfrm>
            <a:custGeom>
              <a:avLst/>
              <a:gdLst>
                <a:gd name="T0" fmla="*/ 2147483646 w 614"/>
                <a:gd name="T1" fmla="*/ 2147483646 h 810"/>
                <a:gd name="T2" fmla="*/ 2147483646 w 614"/>
                <a:gd name="T3" fmla="*/ 2147483646 h 810"/>
                <a:gd name="T4" fmla="*/ 2147483646 w 614"/>
                <a:gd name="T5" fmla="*/ 2147483646 h 810"/>
                <a:gd name="T6" fmla="*/ 2147483646 w 614"/>
                <a:gd name="T7" fmla="*/ 2147483646 h 810"/>
                <a:gd name="T8" fmla="*/ 2147483646 w 614"/>
                <a:gd name="T9" fmla="*/ 2147483646 h 810"/>
                <a:gd name="T10" fmla="*/ 2147483646 w 614"/>
                <a:gd name="T11" fmla="*/ 2147483646 h 810"/>
                <a:gd name="T12" fmla="*/ 2147483646 w 614"/>
                <a:gd name="T13" fmla="*/ 2147483646 h 810"/>
                <a:gd name="T14" fmla="*/ 2147483646 w 614"/>
                <a:gd name="T15" fmla="*/ 2147483646 h 810"/>
                <a:gd name="T16" fmla="*/ 2147483646 w 614"/>
                <a:gd name="T17" fmla="*/ 2147483646 h 810"/>
                <a:gd name="T18" fmla="*/ 2147483646 w 614"/>
                <a:gd name="T19" fmla="*/ 2147483646 h 810"/>
                <a:gd name="T20" fmla="*/ 2147483646 w 614"/>
                <a:gd name="T21" fmla="*/ 2147483646 h 810"/>
                <a:gd name="T22" fmla="*/ 2147483646 w 614"/>
                <a:gd name="T23" fmla="*/ 2147483646 h 810"/>
                <a:gd name="T24" fmla="*/ 2147483646 w 614"/>
                <a:gd name="T25" fmla="*/ 2147483646 h 810"/>
                <a:gd name="T26" fmla="*/ 2147483646 w 614"/>
                <a:gd name="T27" fmla="*/ 2147483646 h 810"/>
                <a:gd name="T28" fmla="*/ 2147483646 w 614"/>
                <a:gd name="T29" fmla="*/ 2147483646 h 810"/>
                <a:gd name="T30" fmla="*/ 2147483646 w 614"/>
                <a:gd name="T31" fmla="*/ 2147483646 h 810"/>
                <a:gd name="T32" fmla="*/ 2147483646 w 614"/>
                <a:gd name="T33" fmla="*/ 2147483646 h 810"/>
                <a:gd name="T34" fmla="*/ 2147483646 w 614"/>
                <a:gd name="T35" fmla="*/ 2147483646 h 810"/>
                <a:gd name="T36" fmla="*/ 2147483646 w 614"/>
                <a:gd name="T37" fmla="*/ 2147483646 h 810"/>
                <a:gd name="T38" fmla="*/ 2147483646 w 614"/>
                <a:gd name="T39" fmla="*/ 2147483646 h 810"/>
                <a:gd name="T40" fmla="*/ 2147483646 w 614"/>
                <a:gd name="T41" fmla="*/ 2147483646 h 810"/>
                <a:gd name="T42" fmla="*/ 2147483646 w 614"/>
                <a:gd name="T43" fmla="*/ 2147483646 h 810"/>
                <a:gd name="T44" fmla="*/ 2147483646 w 614"/>
                <a:gd name="T45" fmla="*/ 2147483646 h 810"/>
                <a:gd name="T46" fmla="*/ 2147483646 w 614"/>
                <a:gd name="T47" fmla="*/ 2147483646 h 810"/>
                <a:gd name="T48" fmla="*/ 2147483646 w 614"/>
                <a:gd name="T49" fmla="*/ 2147483646 h 810"/>
                <a:gd name="T50" fmla="*/ 2147483646 w 614"/>
                <a:gd name="T51" fmla="*/ 2147483646 h 810"/>
                <a:gd name="T52" fmla="*/ 2147483646 w 614"/>
                <a:gd name="T53" fmla="*/ 2147483646 h 810"/>
                <a:gd name="T54" fmla="*/ 2147483646 w 614"/>
                <a:gd name="T55" fmla="*/ 2147483646 h 810"/>
                <a:gd name="T56" fmla="*/ 2147483646 w 614"/>
                <a:gd name="T57" fmla="*/ 2147483646 h 810"/>
                <a:gd name="T58" fmla="*/ 2147483646 w 614"/>
                <a:gd name="T59" fmla="*/ 2147483646 h 810"/>
                <a:gd name="T60" fmla="*/ 2147483646 w 614"/>
                <a:gd name="T61" fmla="*/ 2147483646 h 810"/>
                <a:gd name="T62" fmla="*/ 2147483646 w 614"/>
                <a:gd name="T63" fmla="*/ 2147483646 h 810"/>
                <a:gd name="T64" fmla="*/ 2147483646 w 614"/>
                <a:gd name="T65" fmla="*/ 2147483646 h 810"/>
                <a:gd name="T66" fmla="*/ 2147483646 w 614"/>
                <a:gd name="T67" fmla="*/ 2147483646 h 810"/>
                <a:gd name="T68" fmla="*/ 2147483646 w 614"/>
                <a:gd name="T69" fmla="*/ 2147483646 h 810"/>
                <a:gd name="T70" fmla="*/ 2147483646 w 614"/>
                <a:gd name="T71" fmla="*/ 2147483646 h 810"/>
                <a:gd name="T72" fmla="*/ 2147483646 w 614"/>
                <a:gd name="T73" fmla="*/ 2147483646 h 810"/>
                <a:gd name="T74" fmla="*/ 2147483646 w 614"/>
                <a:gd name="T75" fmla="*/ 2147483646 h 810"/>
                <a:gd name="T76" fmla="*/ 2147483646 w 614"/>
                <a:gd name="T77" fmla="*/ 2147483646 h 810"/>
                <a:gd name="T78" fmla="*/ 2147483646 w 614"/>
                <a:gd name="T79" fmla="*/ 2147483646 h 810"/>
                <a:gd name="T80" fmla="*/ 2147483646 w 614"/>
                <a:gd name="T81" fmla="*/ 2147483646 h 810"/>
                <a:gd name="T82" fmla="*/ 2147483646 w 614"/>
                <a:gd name="T83" fmla="*/ 2147483646 h 810"/>
                <a:gd name="T84" fmla="*/ 2147483646 w 614"/>
                <a:gd name="T85" fmla="*/ 2147483646 h 810"/>
                <a:gd name="T86" fmla="*/ 2147483646 w 614"/>
                <a:gd name="T87" fmla="*/ 0 h 810"/>
                <a:gd name="T88" fmla="*/ 2147483646 w 614"/>
                <a:gd name="T89" fmla="*/ 2147483646 h 810"/>
                <a:gd name="T90" fmla="*/ 2147483646 w 614"/>
                <a:gd name="T91" fmla="*/ 2147483646 h 810"/>
                <a:gd name="T92" fmla="*/ 2147483646 w 614"/>
                <a:gd name="T93" fmla="*/ 2147483646 h 810"/>
                <a:gd name="T94" fmla="*/ 2147483646 w 614"/>
                <a:gd name="T95" fmla="*/ 2147483646 h 810"/>
                <a:gd name="T96" fmla="*/ 2147483646 w 614"/>
                <a:gd name="T97" fmla="*/ 2147483646 h 810"/>
                <a:gd name="T98" fmla="*/ 2147483646 w 614"/>
                <a:gd name="T99" fmla="*/ 2147483646 h 8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14" h="810">
                  <a:moveTo>
                    <a:pt x="507" y="505"/>
                  </a:moveTo>
                  <a:lnTo>
                    <a:pt x="507" y="505"/>
                  </a:lnTo>
                  <a:cubicBezTo>
                    <a:pt x="485" y="527"/>
                    <a:pt x="470" y="553"/>
                    <a:pt x="462" y="582"/>
                  </a:cubicBezTo>
                  <a:lnTo>
                    <a:pt x="318" y="582"/>
                  </a:lnTo>
                  <a:lnTo>
                    <a:pt x="318" y="495"/>
                  </a:lnTo>
                  <a:cubicBezTo>
                    <a:pt x="327" y="500"/>
                    <a:pt x="337" y="502"/>
                    <a:pt x="348" y="502"/>
                  </a:cubicBezTo>
                  <a:cubicBezTo>
                    <a:pt x="368" y="502"/>
                    <a:pt x="387" y="494"/>
                    <a:pt x="400" y="478"/>
                  </a:cubicBezTo>
                  <a:cubicBezTo>
                    <a:pt x="412" y="463"/>
                    <a:pt x="418" y="443"/>
                    <a:pt x="414" y="423"/>
                  </a:cubicBezTo>
                  <a:cubicBezTo>
                    <a:pt x="409" y="396"/>
                    <a:pt x="387" y="373"/>
                    <a:pt x="359" y="369"/>
                  </a:cubicBezTo>
                  <a:cubicBezTo>
                    <a:pt x="344" y="366"/>
                    <a:pt x="330" y="369"/>
                    <a:pt x="318" y="375"/>
                  </a:cubicBezTo>
                  <a:lnTo>
                    <a:pt x="318" y="319"/>
                  </a:lnTo>
                  <a:lnTo>
                    <a:pt x="435" y="319"/>
                  </a:lnTo>
                  <a:cubicBezTo>
                    <a:pt x="439" y="319"/>
                    <a:pt x="442" y="317"/>
                    <a:pt x="445" y="314"/>
                  </a:cubicBezTo>
                  <a:cubicBezTo>
                    <a:pt x="447" y="311"/>
                    <a:pt x="448" y="307"/>
                    <a:pt x="447" y="303"/>
                  </a:cubicBezTo>
                  <a:cubicBezTo>
                    <a:pt x="447" y="301"/>
                    <a:pt x="445" y="299"/>
                    <a:pt x="443" y="297"/>
                  </a:cubicBezTo>
                  <a:cubicBezTo>
                    <a:pt x="432" y="287"/>
                    <a:pt x="427" y="274"/>
                    <a:pt x="428" y="260"/>
                  </a:cubicBezTo>
                  <a:cubicBezTo>
                    <a:pt x="430" y="240"/>
                    <a:pt x="447" y="224"/>
                    <a:pt x="466" y="222"/>
                  </a:cubicBezTo>
                  <a:cubicBezTo>
                    <a:pt x="478" y="220"/>
                    <a:pt x="490" y="224"/>
                    <a:pt x="499" y="232"/>
                  </a:cubicBezTo>
                  <a:cubicBezTo>
                    <a:pt x="508" y="240"/>
                    <a:pt x="513" y="252"/>
                    <a:pt x="513" y="264"/>
                  </a:cubicBezTo>
                  <a:cubicBezTo>
                    <a:pt x="513" y="277"/>
                    <a:pt x="508" y="289"/>
                    <a:pt x="498" y="297"/>
                  </a:cubicBezTo>
                  <a:cubicBezTo>
                    <a:pt x="494" y="300"/>
                    <a:pt x="493" y="306"/>
                    <a:pt x="495" y="310"/>
                  </a:cubicBezTo>
                  <a:cubicBezTo>
                    <a:pt x="497" y="316"/>
                    <a:pt x="501" y="319"/>
                    <a:pt x="506" y="319"/>
                  </a:cubicBezTo>
                  <a:lnTo>
                    <a:pt x="588" y="319"/>
                  </a:lnTo>
                  <a:cubicBezTo>
                    <a:pt x="584" y="389"/>
                    <a:pt x="556" y="454"/>
                    <a:pt x="507" y="505"/>
                  </a:cubicBezTo>
                  <a:close/>
                  <a:moveTo>
                    <a:pt x="457" y="628"/>
                  </a:moveTo>
                  <a:lnTo>
                    <a:pt x="457" y="712"/>
                  </a:lnTo>
                  <a:cubicBezTo>
                    <a:pt x="457" y="714"/>
                    <a:pt x="455" y="716"/>
                    <a:pt x="452" y="716"/>
                  </a:cubicBezTo>
                  <a:lnTo>
                    <a:pt x="158" y="716"/>
                  </a:lnTo>
                  <a:cubicBezTo>
                    <a:pt x="156" y="716"/>
                    <a:pt x="154" y="714"/>
                    <a:pt x="154" y="712"/>
                  </a:cubicBezTo>
                  <a:lnTo>
                    <a:pt x="154" y="674"/>
                  </a:lnTo>
                  <a:lnTo>
                    <a:pt x="404" y="674"/>
                  </a:lnTo>
                  <a:cubicBezTo>
                    <a:pt x="410" y="674"/>
                    <a:pt x="416" y="669"/>
                    <a:pt x="416" y="662"/>
                  </a:cubicBezTo>
                  <a:cubicBezTo>
                    <a:pt x="416" y="655"/>
                    <a:pt x="410" y="650"/>
                    <a:pt x="404" y="650"/>
                  </a:cubicBezTo>
                  <a:lnTo>
                    <a:pt x="154" y="650"/>
                  </a:lnTo>
                  <a:lnTo>
                    <a:pt x="154" y="625"/>
                  </a:lnTo>
                  <a:cubicBezTo>
                    <a:pt x="154" y="619"/>
                    <a:pt x="154" y="613"/>
                    <a:pt x="154" y="607"/>
                  </a:cubicBezTo>
                  <a:lnTo>
                    <a:pt x="458" y="607"/>
                  </a:lnTo>
                  <a:cubicBezTo>
                    <a:pt x="457" y="614"/>
                    <a:pt x="457" y="621"/>
                    <a:pt x="457" y="628"/>
                  </a:cubicBezTo>
                  <a:lnTo>
                    <a:pt x="368" y="784"/>
                  </a:lnTo>
                  <a:lnTo>
                    <a:pt x="243" y="784"/>
                  </a:lnTo>
                  <a:cubicBezTo>
                    <a:pt x="216" y="784"/>
                    <a:pt x="194" y="765"/>
                    <a:pt x="188" y="740"/>
                  </a:cubicBezTo>
                  <a:lnTo>
                    <a:pt x="422" y="740"/>
                  </a:lnTo>
                  <a:cubicBezTo>
                    <a:pt x="417" y="765"/>
                    <a:pt x="394" y="784"/>
                    <a:pt x="368" y="784"/>
                  </a:cubicBezTo>
                  <a:lnTo>
                    <a:pt x="457" y="628"/>
                  </a:lnTo>
                  <a:close/>
                  <a:moveTo>
                    <a:pt x="105" y="503"/>
                  </a:moveTo>
                  <a:lnTo>
                    <a:pt x="105" y="503"/>
                  </a:lnTo>
                  <a:cubicBezTo>
                    <a:pt x="56" y="453"/>
                    <a:pt x="28" y="388"/>
                    <a:pt x="25" y="319"/>
                  </a:cubicBezTo>
                  <a:lnTo>
                    <a:pt x="141" y="319"/>
                  </a:lnTo>
                  <a:cubicBezTo>
                    <a:pt x="148" y="319"/>
                    <a:pt x="153" y="314"/>
                    <a:pt x="154" y="308"/>
                  </a:cubicBezTo>
                  <a:cubicBezTo>
                    <a:pt x="154" y="304"/>
                    <a:pt x="152" y="300"/>
                    <a:pt x="149" y="297"/>
                  </a:cubicBezTo>
                  <a:cubicBezTo>
                    <a:pt x="138" y="287"/>
                    <a:pt x="132" y="272"/>
                    <a:pt x="135" y="257"/>
                  </a:cubicBezTo>
                  <a:cubicBezTo>
                    <a:pt x="137" y="239"/>
                    <a:pt x="152" y="225"/>
                    <a:pt x="169" y="222"/>
                  </a:cubicBezTo>
                  <a:cubicBezTo>
                    <a:pt x="182" y="219"/>
                    <a:pt x="195" y="223"/>
                    <a:pt x="204" y="231"/>
                  </a:cubicBezTo>
                  <a:cubicBezTo>
                    <a:pt x="214" y="239"/>
                    <a:pt x="220" y="252"/>
                    <a:pt x="220" y="264"/>
                  </a:cubicBezTo>
                  <a:cubicBezTo>
                    <a:pt x="220" y="277"/>
                    <a:pt x="214" y="289"/>
                    <a:pt x="204" y="297"/>
                  </a:cubicBezTo>
                  <a:cubicBezTo>
                    <a:pt x="200" y="300"/>
                    <a:pt x="199" y="306"/>
                    <a:pt x="200" y="310"/>
                  </a:cubicBezTo>
                  <a:cubicBezTo>
                    <a:pt x="202" y="316"/>
                    <a:pt x="207" y="319"/>
                    <a:pt x="212" y="319"/>
                  </a:cubicBezTo>
                  <a:lnTo>
                    <a:pt x="293" y="319"/>
                  </a:lnTo>
                  <a:lnTo>
                    <a:pt x="293" y="400"/>
                  </a:lnTo>
                  <a:cubicBezTo>
                    <a:pt x="293" y="403"/>
                    <a:pt x="295" y="406"/>
                    <a:pt x="297" y="409"/>
                  </a:cubicBezTo>
                  <a:cubicBezTo>
                    <a:pt x="300" y="411"/>
                    <a:pt x="303" y="412"/>
                    <a:pt x="306" y="412"/>
                  </a:cubicBezTo>
                  <a:cubicBezTo>
                    <a:pt x="310" y="411"/>
                    <a:pt x="313" y="410"/>
                    <a:pt x="315" y="407"/>
                  </a:cubicBezTo>
                  <a:cubicBezTo>
                    <a:pt x="325" y="396"/>
                    <a:pt x="340" y="390"/>
                    <a:pt x="355" y="393"/>
                  </a:cubicBezTo>
                  <a:cubicBezTo>
                    <a:pt x="373" y="396"/>
                    <a:pt x="387" y="410"/>
                    <a:pt x="390" y="427"/>
                  </a:cubicBezTo>
                  <a:cubicBezTo>
                    <a:pt x="392" y="440"/>
                    <a:pt x="389" y="452"/>
                    <a:pt x="381" y="462"/>
                  </a:cubicBezTo>
                  <a:cubicBezTo>
                    <a:pt x="364" y="482"/>
                    <a:pt x="331" y="482"/>
                    <a:pt x="315" y="462"/>
                  </a:cubicBezTo>
                  <a:cubicBezTo>
                    <a:pt x="311" y="458"/>
                    <a:pt x="306" y="457"/>
                    <a:pt x="301" y="459"/>
                  </a:cubicBezTo>
                  <a:cubicBezTo>
                    <a:pt x="296" y="461"/>
                    <a:pt x="293" y="465"/>
                    <a:pt x="293" y="470"/>
                  </a:cubicBezTo>
                  <a:lnTo>
                    <a:pt x="293" y="582"/>
                  </a:lnTo>
                  <a:lnTo>
                    <a:pt x="149" y="582"/>
                  </a:lnTo>
                  <a:cubicBezTo>
                    <a:pt x="142" y="553"/>
                    <a:pt x="126" y="525"/>
                    <a:pt x="105" y="503"/>
                  </a:cubicBezTo>
                  <a:lnTo>
                    <a:pt x="293" y="25"/>
                  </a:lnTo>
                  <a:lnTo>
                    <a:pt x="293" y="105"/>
                  </a:lnTo>
                  <a:cubicBezTo>
                    <a:pt x="293" y="110"/>
                    <a:pt x="296" y="114"/>
                    <a:pt x="299" y="116"/>
                  </a:cubicBezTo>
                  <a:cubicBezTo>
                    <a:pt x="303" y="118"/>
                    <a:pt x="308" y="118"/>
                    <a:pt x="311" y="116"/>
                  </a:cubicBezTo>
                  <a:cubicBezTo>
                    <a:pt x="313" y="115"/>
                    <a:pt x="314" y="114"/>
                    <a:pt x="315" y="114"/>
                  </a:cubicBezTo>
                  <a:cubicBezTo>
                    <a:pt x="324" y="103"/>
                    <a:pt x="337" y="97"/>
                    <a:pt x="352" y="98"/>
                  </a:cubicBezTo>
                  <a:cubicBezTo>
                    <a:pt x="372" y="100"/>
                    <a:pt x="388" y="117"/>
                    <a:pt x="390" y="136"/>
                  </a:cubicBezTo>
                  <a:cubicBezTo>
                    <a:pt x="392" y="148"/>
                    <a:pt x="388" y="161"/>
                    <a:pt x="380" y="169"/>
                  </a:cubicBezTo>
                  <a:cubicBezTo>
                    <a:pt x="363" y="188"/>
                    <a:pt x="331" y="188"/>
                    <a:pt x="315" y="168"/>
                  </a:cubicBezTo>
                  <a:cubicBezTo>
                    <a:pt x="311" y="165"/>
                    <a:pt x="306" y="163"/>
                    <a:pt x="301" y="165"/>
                  </a:cubicBezTo>
                  <a:cubicBezTo>
                    <a:pt x="296" y="166"/>
                    <a:pt x="293" y="171"/>
                    <a:pt x="293" y="176"/>
                  </a:cubicBezTo>
                  <a:lnTo>
                    <a:pt x="293" y="294"/>
                  </a:lnTo>
                  <a:lnTo>
                    <a:pt x="237" y="294"/>
                  </a:lnTo>
                  <a:cubicBezTo>
                    <a:pt x="242" y="285"/>
                    <a:pt x="244" y="275"/>
                    <a:pt x="244" y="264"/>
                  </a:cubicBezTo>
                  <a:cubicBezTo>
                    <a:pt x="244" y="244"/>
                    <a:pt x="235" y="225"/>
                    <a:pt x="220" y="212"/>
                  </a:cubicBezTo>
                  <a:cubicBezTo>
                    <a:pt x="205" y="199"/>
                    <a:pt x="185" y="194"/>
                    <a:pt x="165" y="198"/>
                  </a:cubicBezTo>
                  <a:cubicBezTo>
                    <a:pt x="137" y="202"/>
                    <a:pt x="115" y="225"/>
                    <a:pt x="110" y="253"/>
                  </a:cubicBezTo>
                  <a:cubicBezTo>
                    <a:pt x="108" y="268"/>
                    <a:pt x="110" y="282"/>
                    <a:pt x="116" y="294"/>
                  </a:cubicBezTo>
                  <a:lnTo>
                    <a:pt x="25" y="294"/>
                  </a:lnTo>
                  <a:cubicBezTo>
                    <a:pt x="32" y="149"/>
                    <a:pt x="148" y="32"/>
                    <a:pt x="293" y="25"/>
                  </a:cubicBezTo>
                  <a:lnTo>
                    <a:pt x="105" y="503"/>
                  </a:lnTo>
                  <a:close/>
                  <a:moveTo>
                    <a:pt x="318" y="25"/>
                  </a:moveTo>
                  <a:lnTo>
                    <a:pt x="318" y="25"/>
                  </a:lnTo>
                  <a:cubicBezTo>
                    <a:pt x="464" y="31"/>
                    <a:pt x="582" y="148"/>
                    <a:pt x="588" y="294"/>
                  </a:cubicBezTo>
                  <a:lnTo>
                    <a:pt x="531" y="294"/>
                  </a:lnTo>
                  <a:cubicBezTo>
                    <a:pt x="536" y="285"/>
                    <a:pt x="538" y="275"/>
                    <a:pt x="538" y="264"/>
                  </a:cubicBezTo>
                  <a:cubicBezTo>
                    <a:pt x="538" y="245"/>
                    <a:pt x="530" y="226"/>
                    <a:pt x="516" y="214"/>
                  </a:cubicBezTo>
                  <a:cubicBezTo>
                    <a:pt x="502" y="201"/>
                    <a:pt x="482" y="195"/>
                    <a:pt x="463" y="197"/>
                  </a:cubicBezTo>
                  <a:cubicBezTo>
                    <a:pt x="432" y="200"/>
                    <a:pt x="407" y="226"/>
                    <a:pt x="404" y="258"/>
                  </a:cubicBezTo>
                  <a:cubicBezTo>
                    <a:pt x="402" y="270"/>
                    <a:pt x="405" y="283"/>
                    <a:pt x="411" y="294"/>
                  </a:cubicBezTo>
                  <a:lnTo>
                    <a:pt x="318" y="294"/>
                  </a:lnTo>
                  <a:lnTo>
                    <a:pt x="318" y="201"/>
                  </a:lnTo>
                  <a:cubicBezTo>
                    <a:pt x="343" y="214"/>
                    <a:pt x="378" y="208"/>
                    <a:pt x="398" y="186"/>
                  </a:cubicBezTo>
                  <a:cubicBezTo>
                    <a:pt x="411" y="172"/>
                    <a:pt x="417" y="152"/>
                    <a:pt x="415" y="134"/>
                  </a:cubicBezTo>
                  <a:cubicBezTo>
                    <a:pt x="411" y="102"/>
                    <a:pt x="386" y="77"/>
                    <a:pt x="354" y="74"/>
                  </a:cubicBezTo>
                  <a:cubicBezTo>
                    <a:pt x="341" y="73"/>
                    <a:pt x="329" y="75"/>
                    <a:pt x="318" y="81"/>
                  </a:cubicBezTo>
                  <a:lnTo>
                    <a:pt x="318" y="25"/>
                  </a:lnTo>
                  <a:close/>
                  <a:moveTo>
                    <a:pt x="307" y="0"/>
                  </a:moveTo>
                  <a:lnTo>
                    <a:pt x="307" y="0"/>
                  </a:lnTo>
                  <a:cubicBezTo>
                    <a:pt x="138" y="0"/>
                    <a:pt x="0" y="138"/>
                    <a:pt x="0" y="306"/>
                  </a:cubicBezTo>
                  <a:cubicBezTo>
                    <a:pt x="0" y="387"/>
                    <a:pt x="31" y="463"/>
                    <a:pt x="87" y="521"/>
                  </a:cubicBezTo>
                  <a:cubicBezTo>
                    <a:pt x="115" y="548"/>
                    <a:pt x="130" y="585"/>
                    <a:pt x="130" y="625"/>
                  </a:cubicBezTo>
                  <a:lnTo>
                    <a:pt x="130" y="712"/>
                  </a:lnTo>
                  <a:cubicBezTo>
                    <a:pt x="130" y="727"/>
                    <a:pt x="142" y="740"/>
                    <a:pt x="158" y="740"/>
                  </a:cubicBezTo>
                  <a:lnTo>
                    <a:pt x="164" y="740"/>
                  </a:lnTo>
                  <a:cubicBezTo>
                    <a:pt x="169" y="779"/>
                    <a:pt x="203" y="809"/>
                    <a:pt x="243" y="809"/>
                  </a:cubicBezTo>
                  <a:lnTo>
                    <a:pt x="368" y="809"/>
                  </a:lnTo>
                  <a:cubicBezTo>
                    <a:pt x="408" y="809"/>
                    <a:pt x="441" y="779"/>
                    <a:pt x="447" y="740"/>
                  </a:cubicBezTo>
                  <a:lnTo>
                    <a:pt x="452" y="740"/>
                  </a:lnTo>
                  <a:cubicBezTo>
                    <a:pt x="468" y="740"/>
                    <a:pt x="481" y="727"/>
                    <a:pt x="481" y="712"/>
                  </a:cubicBezTo>
                  <a:lnTo>
                    <a:pt x="481" y="628"/>
                  </a:lnTo>
                  <a:cubicBezTo>
                    <a:pt x="481" y="588"/>
                    <a:pt x="497" y="550"/>
                    <a:pt x="524" y="522"/>
                  </a:cubicBezTo>
                  <a:cubicBezTo>
                    <a:pt x="582" y="464"/>
                    <a:pt x="613" y="387"/>
                    <a:pt x="613" y="306"/>
                  </a:cubicBezTo>
                  <a:cubicBezTo>
                    <a:pt x="613" y="138"/>
                    <a:pt x="475" y="0"/>
                    <a:pt x="307" y="0"/>
                  </a:cubicBezTo>
                  <a:close/>
                </a:path>
              </a:pathLst>
            </a:custGeom>
            <a:solidFill>
              <a:schemeClr val="bg1"/>
            </a:solidFill>
            <a:ln>
              <a:noFill/>
            </a:ln>
            <a:effectLst/>
          </p:spPr>
          <p:txBody>
            <a:bodyPr wrap="none" anchor="ctr"/>
            <a:lstStyle/>
            <a:p>
              <a:endParaRPr lang="en-US" sz="1200" dirty="0">
                <a:latin typeface="Lato Light" panose="020F0502020204030203" pitchFamily="34" charset="0"/>
              </a:endParaRPr>
            </a:p>
          </p:txBody>
        </p:sp>
      </p:grpSp>
      <p:grpSp>
        <p:nvGrpSpPr>
          <p:cNvPr id="2" name="Group 1">
            <a:extLst>
              <a:ext uri="{FF2B5EF4-FFF2-40B4-BE49-F238E27FC236}">
                <a16:creationId xmlns:a16="http://schemas.microsoft.com/office/drawing/2014/main" id="{D85084B7-72EC-F6FC-CC46-2AE0A7463B30}"/>
              </a:ext>
            </a:extLst>
          </p:cNvPr>
          <p:cNvGrpSpPr/>
          <p:nvPr/>
        </p:nvGrpSpPr>
        <p:grpSpPr>
          <a:xfrm>
            <a:off x="634050" y="1078575"/>
            <a:ext cx="6824367" cy="4601810"/>
            <a:chOff x="951075" y="1617863"/>
            <a:chExt cx="10236550" cy="6902714"/>
          </a:xfrm>
        </p:grpSpPr>
        <p:grpSp>
          <p:nvGrpSpPr>
            <p:cNvPr id="6" name="Group 5">
              <a:extLst>
                <a:ext uri="{FF2B5EF4-FFF2-40B4-BE49-F238E27FC236}">
                  <a16:creationId xmlns:a16="http://schemas.microsoft.com/office/drawing/2014/main" id="{21C6B045-E832-2576-3DBF-4C19B58103A5}"/>
                </a:ext>
              </a:extLst>
            </p:cNvPr>
            <p:cNvGrpSpPr/>
            <p:nvPr/>
          </p:nvGrpSpPr>
          <p:grpSpPr>
            <a:xfrm>
              <a:off x="10260575" y="6464586"/>
              <a:ext cx="927050" cy="2055991"/>
              <a:chOff x="9448893" y="6602055"/>
              <a:chExt cx="927050" cy="2055991"/>
            </a:xfrm>
            <a:solidFill>
              <a:srgbClr val="00B0F0"/>
            </a:solidFill>
          </p:grpSpPr>
          <p:sp>
            <p:nvSpPr>
              <p:cNvPr id="7" name="Freeform 5">
                <a:extLst>
                  <a:ext uri="{FF2B5EF4-FFF2-40B4-BE49-F238E27FC236}">
                    <a16:creationId xmlns:a16="http://schemas.microsoft.com/office/drawing/2014/main" id="{0BF9D6F0-2A0C-3940-BE3C-A3297BA0A95F}"/>
                  </a:ext>
                </a:extLst>
              </p:cNvPr>
              <p:cNvSpPr>
                <a:spLocks noChangeArrowheads="1"/>
              </p:cNvSpPr>
              <p:nvPr/>
            </p:nvSpPr>
            <p:spPr bwMode="auto">
              <a:xfrm>
                <a:off x="9889758" y="7063522"/>
                <a:ext cx="49442" cy="1594524"/>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grpFill/>
              <a:ln>
                <a:noFill/>
              </a:ln>
              <a:effectLst/>
            </p:spPr>
            <p:txBody>
              <a:bodyPr wrap="none" anchor="ctr"/>
              <a:lstStyle/>
              <a:p>
                <a:endParaRPr lang="en-US" sz="3265" dirty="0">
                  <a:latin typeface="Lato Light" panose="020F0502020204030203" pitchFamily="34" charset="0"/>
                </a:endParaRPr>
              </a:p>
            </p:txBody>
          </p:sp>
          <p:sp>
            <p:nvSpPr>
              <p:cNvPr id="8" name="Freeform 6">
                <a:extLst>
                  <a:ext uri="{FF2B5EF4-FFF2-40B4-BE49-F238E27FC236}">
                    <a16:creationId xmlns:a16="http://schemas.microsoft.com/office/drawing/2014/main" id="{3CF174BF-E4D7-1742-97F8-2E4E60B4D040}"/>
                  </a:ext>
                </a:extLst>
              </p:cNvPr>
              <p:cNvSpPr>
                <a:spLocks noChangeArrowheads="1"/>
              </p:cNvSpPr>
              <p:nvPr/>
            </p:nvSpPr>
            <p:spPr bwMode="auto">
              <a:xfrm>
                <a:off x="9448893" y="6602055"/>
                <a:ext cx="927050" cy="927050"/>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grpFill/>
              <a:ln>
                <a:noFill/>
              </a:ln>
              <a:effectLst/>
            </p:spPr>
            <p:txBody>
              <a:bodyPr wrap="none" anchor="ctr"/>
              <a:lstStyle/>
              <a:p>
                <a:endParaRPr lang="en-US" sz="3265" dirty="0">
                  <a:latin typeface="Lato Light" panose="020F0502020204030203" pitchFamily="34" charset="0"/>
                </a:endParaRPr>
              </a:p>
            </p:txBody>
          </p:sp>
        </p:grpSp>
        <p:sp>
          <p:nvSpPr>
            <p:cNvPr id="22" name="Subtitle 2">
              <a:extLst>
                <a:ext uri="{FF2B5EF4-FFF2-40B4-BE49-F238E27FC236}">
                  <a16:creationId xmlns:a16="http://schemas.microsoft.com/office/drawing/2014/main" id="{5C5CD812-0F66-A44E-AA4B-F90ABDAA08E8}"/>
                </a:ext>
              </a:extLst>
            </p:cNvPr>
            <p:cNvSpPr txBox="1">
              <a:spLocks/>
            </p:cNvSpPr>
            <p:nvPr/>
          </p:nvSpPr>
          <p:spPr>
            <a:xfrm>
              <a:off x="1889364" y="2095500"/>
              <a:ext cx="5845302" cy="38347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333"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Pre 2024 – December 2024</a:t>
              </a:r>
            </a:p>
          </p:txBody>
        </p:sp>
        <p:sp>
          <p:nvSpPr>
            <p:cNvPr id="23" name="TextBox 22">
              <a:extLst>
                <a:ext uri="{FF2B5EF4-FFF2-40B4-BE49-F238E27FC236}">
                  <a16:creationId xmlns:a16="http://schemas.microsoft.com/office/drawing/2014/main" id="{4F5C5495-9348-7F40-9449-AB406DEAAAB7}"/>
                </a:ext>
              </a:extLst>
            </p:cNvPr>
            <p:cNvSpPr txBox="1"/>
            <p:nvPr/>
          </p:nvSpPr>
          <p:spPr>
            <a:xfrm>
              <a:off x="951075" y="1617863"/>
              <a:ext cx="6783589" cy="507831"/>
            </a:xfrm>
            <a:prstGeom prst="rect">
              <a:avLst/>
            </a:prstGeom>
            <a:noFill/>
          </p:spPr>
          <p:txBody>
            <a:bodyPr wrap="none" rtlCol="0" anchor="b" anchorCtr="0">
              <a:spAutoFit/>
            </a:bodyPr>
            <a:lstStyle/>
            <a:p>
              <a:pPr algn="r"/>
              <a:r>
                <a:rPr lang="en-US" sz="1600" b="1" dirty="0">
                  <a:solidFill>
                    <a:srgbClr val="00505E"/>
                  </a:solidFill>
                  <a:latin typeface="Montserrat" pitchFamily="2" charset="77"/>
                  <a:ea typeface="League Spartan" charset="0"/>
                  <a:cs typeface="Poppins" pitchFamily="2" charset="77"/>
                </a:rPr>
                <a:t>Descriptive Evaluation at Program Level</a:t>
              </a:r>
            </a:p>
          </p:txBody>
        </p:sp>
        <p:sp>
          <p:nvSpPr>
            <p:cNvPr id="30" name="Oval 29">
              <a:extLst>
                <a:ext uri="{FF2B5EF4-FFF2-40B4-BE49-F238E27FC236}">
                  <a16:creationId xmlns:a16="http://schemas.microsoft.com/office/drawing/2014/main" id="{C78BCBC5-8FB6-6C4A-8983-1C0EE2498FF9}"/>
                </a:ext>
              </a:extLst>
            </p:cNvPr>
            <p:cNvSpPr/>
            <p:nvPr/>
          </p:nvSpPr>
          <p:spPr>
            <a:xfrm>
              <a:off x="7875607" y="1842458"/>
              <a:ext cx="303886" cy="318141"/>
            </a:xfrm>
            <a:prstGeom prst="ellipse">
              <a:avLst/>
            </a:prstGeom>
            <a:solidFill>
              <a:srgbClr val="09A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pic>
          <p:nvPicPr>
            <p:cNvPr id="76" name="Graphic 75" descr="Document with solid fill">
              <a:extLst>
                <a:ext uri="{FF2B5EF4-FFF2-40B4-BE49-F238E27FC236}">
                  <a16:creationId xmlns:a16="http://schemas.microsoft.com/office/drawing/2014/main" id="{6B6BAE19-E6E0-F7B0-6502-B837D6B859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69641" y="6571594"/>
              <a:ext cx="708918" cy="708918"/>
            </a:xfrm>
            <a:prstGeom prst="rect">
              <a:avLst/>
            </a:prstGeom>
          </p:spPr>
        </p:pic>
      </p:grpSp>
    </p:spTree>
    <p:extLst>
      <p:ext uri="{BB962C8B-B14F-4D97-AF65-F5344CB8AC3E}">
        <p14:creationId xmlns:p14="http://schemas.microsoft.com/office/powerpoint/2010/main" val="34842026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14A06-4C14-B3E5-60D1-EF9C5AA85C7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F798480-A9AB-A5A4-0157-0A7D16EE0AAD}"/>
              </a:ext>
            </a:extLst>
          </p:cNvPr>
          <p:cNvSpPr txBox="1"/>
          <p:nvPr/>
        </p:nvSpPr>
        <p:spPr>
          <a:xfrm>
            <a:off x="812800" y="304801"/>
            <a:ext cx="10160000" cy="646331"/>
          </a:xfrm>
          <a:prstGeom prst="rect">
            <a:avLst/>
          </a:prstGeom>
          <a:noFill/>
        </p:spPr>
        <p:txBody>
          <a:bodyPr wrap="square">
            <a:spAutoFit/>
          </a:bodyPr>
          <a:lstStyle/>
          <a:p>
            <a:pPr>
              <a:spcAft>
                <a:spcPts val="600"/>
              </a:spcAft>
            </a:pPr>
            <a:r>
              <a:rPr lang="en-US" sz="3600" dirty="0">
                <a:solidFill>
                  <a:srgbClr val="00505E"/>
                </a:solidFill>
                <a:latin typeface="Montserrat" pitchFamily="2" charset="77"/>
              </a:rPr>
              <a:t>Our North Star</a:t>
            </a:r>
          </a:p>
        </p:txBody>
      </p:sp>
      <p:graphicFrame>
        <p:nvGraphicFramePr>
          <p:cNvPr id="5" name="Diagram 4">
            <a:extLst>
              <a:ext uri="{FF2B5EF4-FFF2-40B4-BE49-F238E27FC236}">
                <a16:creationId xmlns:a16="http://schemas.microsoft.com/office/drawing/2014/main" id="{B56DB750-7C36-FBE4-50B1-F64A144100D4}"/>
              </a:ext>
            </a:extLst>
          </p:cNvPr>
          <p:cNvGraphicFramePr/>
          <p:nvPr>
            <p:extLst>
              <p:ext uri="{D42A27DB-BD31-4B8C-83A1-F6EECF244321}">
                <p14:modId xmlns:p14="http://schemas.microsoft.com/office/powerpoint/2010/main" val="2933230359"/>
              </p:ext>
            </p:extLst>
          </p:nvPr>
        </p:nvGraphicFramePr>
        <p:xfrm>
          <a:off x="2029216" y="482601"/>
          <a:ext cx="9093895" cy="6070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27437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194B4D-F37C-9419-D4BA-678ADB925F1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CE9B14D-524B-F594-AAB7-8B370D65D5BB}"/>
              </a:ext>
            </a:extLst>
          </p:cNvPr>
          <p:cNvSpPr txBox="1"/>
          <p:nvPr/>
        </p:nvSpPr>
        <p:spPr>
          <a:xfrm>
            <a:off x="800274" y="501650"/>
            <a:ext cx="10795378" cy="1831271"/>
          </a:xfrm>
          <a:prstGeom prst="rect">
            <a:avLst/>
          </a:prstGeom>
          <a:noFill/>
        </p:spPr>
        <p:txBody>
          <a:bodyPr wrap="square">
            <a:spAutoFit/>
          </a:bodyPr>
          <a:lstStyle/>
          <a:p>
            <a:pPr>
              <a:spcAft>
                <a:spcPts val="600"/>
              </a:spcAft>
            </a:pPr>
            <a:r>
              <a:rPr lang="en-US" sz="3600" dirty="0">
                <a:solidFill>
                  <a:srgbClr val="040C35"/>
                </a:solidFill>
                <a:latin typeface="Montserrat" pitchFamily="2" charset="77"/>
              </a:rPr>
              <a:t>Collective and Comprehensive Storytelling Framework</a:t>
            </a:r>
          </a:p>
          <a:p>
            <a:pPr>
              <a:spcAft>
                <a:spcPts val="600"/>
              </a:spcAft>
            </a:pPr>
            <a:endParaRPr lang="en-US" sz="3600" dirty="0">
              <a:solidFill>
                <a:srgbClr val="00505E"/>
              </a:solidFill>
              <a:latin typeface="Montserrat" pitchFamily="2" charset="77"/>
            </a:endParaRPr>
          </a:p>
        </p:txBody>
      </p:sp>
      <p:graphicFrame>
        <p:nvGraphicFramePr>
          <p:cNvPr id="2" name="Diagram 1">
            <a:extLst>
              <a:ext uri="{FF2B5EF4-FFF2-40B4-BE49-F238E27FC236}">
                <a16:creationId xmlns:a16="http://schemas.microsoft.com/office/drawing/2014/main" id="{B8074581-CDAC-5C51-FDB6-2CAEBC9AB952}"/>
              </a:ext>
            </a:extLst>
          </p:cNvPr>
          <p:cNvGraphicFramePr/>
          <p:nvPr>
            <p:extLst>
              <p:ext uri="{D42A27DB-BD31-4B8C-83A1-F6EECF244321}">
                <p14:modId xmlns:p14="http://schemas.microsoft.com/office/powerpoint/2010/main" val="2589739871"/>
              </p:ext>
            </p:extLst>
          </p:nvPr>
        </p:nvGraphicFramePr>
        <p:xfrm>
          <a:off x="2704733" y="1417285"/>
          <a:ext cx="7327557" cy="4729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extLst>
              <a:ext uri="{FF2B5EF4-FFF2-40B4-BE49-F238E27FC236}">
                <a16:creationId xmlns:a16="http://schemas.microsoft.com/office/drawing/2014/main" id="{9BC1BB25-7917-A641-147A-8424A3E806B9}"/>
              </a:ext>
            </a:extLst>
          </p:cNvPr>
          <p:cNvSpPr/>
          <p:nvPr/>
        </p:nvSpPr>
        <p:spPr>
          <a:xfrm>
            <a:off x="2227721" y="1990214"/>
            <a:ext cx="3001965" cy="685413"/>
          </a:xfrm>
          <a:prstGeom prst="rightArrow">
            <a:avLst/>
          </a:prstGeom>
          <a:solidFill>
            <a:srgbClr val="8AC43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a:extLst>
              <a:ext uri="{FF2B5EF4-FFF2-40B4-BE49-F238E27FC236}">
                <a16:creationId xmlns:a16="http://schemas.microsoft.com/office/drawing/2014/main" id="{E3BC6F4B-815A-6070-0AEC-CB95ACC654D8}"/>
              </a:ext>
            </a:extLst>
          </p:cNvPr>
          <p:cNvSpPr/>
          <p:nvPr/>
        </p:nvSpPr>
        <p:spPr>
          <a:xfrm>
            <a:off x="2470740" y="3355969"/>
            <a:ext cx="2758946" cy="685413"/>
          </a:xfrm>
          <a:prstGeom prst="rightArrow">
            <a:avLst/>
          </a:prstGeom>
          <a:solidFill>
            <a:srgbClr val="8E25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a:extLst>
              <a:ext uri="{FF2B5EF4-FFF2-40B4-BE49-F238E27FC236}">
                <a16:creationId xmlns:a16="http://schemas.microsoft.com/office/drawing/2014/main" id="{09396B7A-5A0E-B05E-2D0A-93B073BA8113}"/>
              </a:ext>
            </a:extLst>
          </p:cNvPr>
          <p:cNvSpPr/>
          <p:nvPr/>
        </p:nvSpPr>
        <p:spPr>
          <a:xfrm>
            <a:off x="3029559" y="4885524"/>
            <a:ext cx="2308009" cy="685413"/>
          </a:xfrm>
          <a:prstGeom prst="rightArrow">
            <a:avLst/>
          </a:prstGeom>
          <a:solidFill>
            <a:srgbClr val="09AB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4490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Frame">
  <a:themeElements>
    <a:clrScheme name="Custom 21">
      <a:dk1>
        <a:srgbClr val="000000"/>
      </a:dk1>
      <a:lt1>
        <a:srgbClr val="FFFFFF"/>
      </a:lt1>
      <a:dk2>
        <a:srgbClr val="13415D"/>
      </a:dk2>
      <a:lt2>
        <a:srgbClr val="E9E9E9"/>
      </a:lt2>
      <a:accent1>
        <a:srgbClr val="143F5B"/>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Frame</Template>
  <TotalTime>11508</TotalTime>
  <Words>3377</Words>
  <Application>Microsoft Macintosh PowerPoint</Application>
  <PresentationFormat>Widescreen</PresentationFormat>
  <Paragraphs>468</Paragraphs>
  <Slides>39</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Aptos</vt:lpstr>
      <vt:lpstr>Aptos Light</vt:lpstr>
      <vt:lpstr>Aptos SemiBold</vt:lpstr>
      <vt:lpstr>Arial</vt:lpstr>
      <vt:lpstr>Corbel</vt:lpstr>
      <vt:lpstr>Courier New</vt:lpstr>
      <vt:lpstr>Lato Light</vt:lpstr>
      <vt:lpstr>Montserrat</vt:lpstr>
      <vt:lpstr>Montserrat Bold</vt:lpstr>
      <vt:lpstr>Poppins</vt:lpstr>
      <vt:lpstr>Symbol</vt:lpstr>
      <vt:lpstr>Times New Roman</vt:lpstr>
      <vt:lpstr>Wingdings 2</vt:lpstr>
      <vt:lpstr>Frame</vt:lpstr>
      <vt:lpstr>Strengthening OFCY Outcome Reporting  February 6, 2026  Presented by: The Bridging Group </vt:lpstr>
      <vt:lpstr>Welcome &amp; Opening Remarks</vt:lpstr>
      <vt:lpstr>OFCY Evaluation Team</vt:lpstr>
      <vt:lpstr>How the day is structured</vt:lpstr>
      <vt:lpstr>Evaluation Updates</vt:lpstr>
      <vt:lpstr>The Importance of a Collective OFCY Narrative</vt:lpstr>
      <vt:lpstr>PowerPoint Presentation</vt:lpstr>
      <vt:lpstr>PowerPoint Presentation</vt:lpstr>
      <vt:lpstr>PowerPoint Presentation</vt:lpstr>
      <vt:lpstr>PowerPoint Presentation</vt:lpstr>
      <vt:lpstr>Now more than ever,  we need to demonstrate  the collective impact  across all of OFCY.</vt:lpstr>
      <vt:lpstr>What is an outcome?</vt:lpstr>
      <vt:lpstr>What is an outcome?</vt:lpstr>
      <vt:lpstr>What is not an outcome</vt:lpstr>
      <vt:lpstr>Remember</vt:lpstr>
      <vt:lpstr>“New” OFCY Outcome Categories</vt:lpstr>
      <vt:lpstr>NEW: Selection of Outcome Category</vt:lpstr>
      <vt:lpstr>Key elements of a good outcome</vt:lpstr>
      <vt:lpstr>Examples of Measurable Outcomes</vt:lpstr>
      <vt:lpstr>Small changes = Large impact </vt:lpstr>
      <vt:lpstr>Add denominators &amp; numerators to your percentage</vt:lpstr>
      <vt:lpstr>PowerPoint Presentation</vt:lpstr>
      <vt:lpstr>PowerPoint Presentation</vt:lpstr>
      <vt:lpstr>PowerPoint Presentation</vt:lpstr>
      <vt:lpstr>PowerPoint Presentation</vt:lpstr>
      <vt:lpstr>PowerPoint Presentation</vt:lpstr>
      <vt:lpstr>What if our outcome isn’t really an outcome?</vt:lpstr>
      <vt:lpstr>PowerPoint Presentation</vt:lpstr>
      <vt:lpstr>PowerPoint Presentation</vt:lpstr>
      <vt:lpstr>PowerPoint Presentation</vt:lpstr>
      <vt:lpstr>Other Strengthening Tips</vt:lpstr>
      <vt:lpstr>Weekly Evaluation Office Hours!</vt:lpstr>
      <vt:lpstr> What’s Next?</vt:lpstr>
      <vt:lpstr>Breakout Group Discussions</vt:lpstr>
      <vt:lpstr>Transition to Breakouts &amp; Room Instructions</vt:lpstr>
      <vt:lpstr>Session 1: Breakout Room Assignments</vt:lpstr>
      <vt:lpstr>How to Rename for Breakout Group II</vt:lpstr>
      <vt:lpstr>Session 2: Breakout Room Assignments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Katie Kramer</dc:creator>
  <cp:keywords/>
  <dc:description/>
  <cp:lastModifiedBy>Katie Kramer</cp:lastModifiedBy>
  <cp:revision>37</cp:revision>
  <cp:lastPrinted>2026-02-05T19:39:32Z</cp:lastPrinted>
  <dcterms:created xsi:type="dcterms:W3CDTF">2026-01-29T02:11:49Z</dcterms:created>
  <dcterms:modified xsi:type="dcterms:W3CDTF">2026-02-06T02:11:11Z</dcterms:modified>
  <cp:category/>
</cp:coreProperties>
</file>