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398" r:id="rId2"/>
    <p:sldId id="399" r:id="rId3"/>
    <p:sldId id="400" r:id="rId4"/>
    <p:sldId id="401" r:id="rId5"/>
    <p:sldId id="402" r:id="rId6"/>
    <p:sldId id="405" r:id="rId7"/>
    <p:sldId id="404" r:id="rId8"/>
    <p:sldId id="406" r:id="rId9"/>
    <p:sldId id="258" r:id="rId10"/>
    <p:sldId id="407" r:id="rId11"/>
    <p:sldId id="408" r:id="rId12"/>
    <p:sldId id="262" r:id="rId13"/>
    <p:sldId id="409" r:id="rId14"/>
    <p:sldId id="403" r:id="rId15"/>
    <p:sldId id="267" r:id="rId16"/>
    <p:sldId id="265" r:id="rId17"/>
    <p:sldId id="266" r:id="rId18"/>
    <p:sldId id="268" r:id="rId19"/>
    <p:sldId id="269" r:id="rId20"/>
    <p:sldId id="315" r:id="rId21"/>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ABF0"/>
    <a:srgbClr val="000000"/>
    <a:srgbClr val="7F7F7F"/>
    <a:srgbClr val="DCDCDC"/>
    <a:srgbClr val="FF7D0D"/>
    <a:srgbClr val="8E258F"/>
    <a:srgbClr val="8AC439"/>
    <a:srgbClr val="040C35"/>
    <a:srgbClr val="E8F4DA"/>
    <a:srgbClr val="FFE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7"/>
    <p:restoredTop sz="80305"/>
  </p:normalViewPr>
  <p:slideViewPr>
    <p:cSldViewPr>
      <p:cViewPr varScale="1">
        <p:scale>
          <a:sx n="63" d="100"/>
          <a:sy n="63" d="100"/>
        </p:scale>
        <p:origin x="1584" y="192"/>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5" d="100"/>
          <a:sy n="85" d="100"/>
        </p:scale>
        <p:origin x="11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7C634-0C02-8E40-A6AF-493345B50C76}"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US"/>
        </a:p>
      </dgm:t>
    </dgm:pt>
    <dgm:pt modelId="{64BAAD0F-43C1-9A4B-B898-9741DED123BE}">
      <dgm:prSet phldrT="[Text]" custT="1"/>
      <dgm:spPr>
        <a:solidFill>
          <a:srgbClr val="8AC439"/>
        </a:solidFill>
      </dgm:spPr>
      <dgm:t>
        <a:bodyPr/>
        <a:lstStyle/>
        <a:p>
          <a:r>
            <a:rPr lang="en-US" sz="2400" dirty="0">
              <a:latin typeface="Arial" panose="020B0604020202020204" pitchFamily="34" charset="0"/>
              <a:cs typeface="Arial" panose="020B0604020202020204" pitchFamily="34" charset="0"/>
            </a:rPr>
            <a:t>Across all funded  OFCY programs</a:t>
          </a:r>
        </a:p>
      </dgm:t>
    </dgm:pt>
    <dgm:pt modelId="{5760F8BC-A9A7-444B-806E-6C708FAEA5F3}" type="parTrans" cxnId="{35D11818-3B9C-F640-9880-B6BDA3250362}">
      <dgm:prSet/>
      <dgm:spPr/>
      <dgm:t>
        <a:bodyPr/>
        <a:lstStyle/>
        <a:p>
          <a:endParaRPr lang="en-US"/>
        </a:p>
      </dgm:t>
    </dgm:pt>
    <dgm:pt modelId="{FB03B095-74CB-7B47-860E-AB0016367919}" type="sibTrans" cxnId="{35D11818-3B9C-F640-9880-B6BDA3250362}">
      <dgm:prSet/>
      <dgm:spPr/>
      <dgm:t>
        <a:bodyPr/>
        <a:lstStyle/>
        <a:p>
          <a:endParaRPr lang="en-US"/>
        </a:p>
      </dgm:t>
    </dgm:pt>
    <dgm:pt modelId="{02C0AA05-6DD1-5B4A-9471-31CF495F4AF6}">
      <dgm:prSet phldrT="[Text]" custT="1"/>
      <dgm:spPr>
        <a:solidFill>
          <a:srgbClr val="8E258F"/>
        </a:solidFill>
      </dgm:spPr>
      <dgm:t>
        <a:bodyPr/>
        <a:lstStyle/>
        <a:p>
          <a:r>
            <a:rPr lang="en-US" sz="2400" dirty="0">
              <a:latin typeface="Arial" panose="020B0604020202020204" pitchFamily="34" charset="0"/>
              <a:cs typeface="Arial" panose="020B0604020202020204" pitchFamily="34" charset="0"/>
            </a:rPr>
            <a:t>Across 11 program strategies</a:t>
          </a:r>
        </a:p>
      </dgm:t>
    </dgm:pt>
    <dgm:pt modelId="{63A4802C-365E-CC49-B603-F1C7924C604E}" type="parTrans" cxnId="{DA24658E-D93E-284D-AE97-BD16406CCD25}">
      <dgm:prSet/>
      <dgm:spPr/>
      <dgm:t>
        <a:bodyPr/>
        <a:lstStyle/>
        <a:p>
          <a:endParaRPr lang="en-US"/>
        </a:p>
      </dgm:t>
    </dgm:pt>
    <dgm:pt modelId="{483D9779-A4A6-E04A-97A0-40C682B05CAA}" type="sibTrans" cxnId="{DA24658E-D93E-284D-AE97-BD16406CCD25}">
      <dgm:prSet/>
      <dgm:spPr/>
      <dgm:t>
        <a:bodyPr/>
        <a:lstStyle/>
        <a:p>
          <a:endParaRPr lang="en-US"/>
        </a:p>
      </dgm:t>
    </dgm:pt>
    <dgm:pt modelId="{32B3E296-6B76-074B-B08E-993D6CDFE54F}">
      <dgm:prSet phldrT="[Text]" custT="1"/>
      <dgm:spPr>
        <a:solidFill>
          <a:srgbClr val="09ABF0"/>
        </a:solidFill>
      </dgm:spPr>
      <dgm:t>
        <a:bodyPr/>
        <a:lstStyle/>
        <a:p>
          <a:r>
            <a:rPr lang="en-US" sz="2400" dirty="0">
              <a:latin typeface="Arial" panose="020B0604020202020204" pitchFamily="34" charset="0"/>
              <a:cs typeface="Arial" panose="020B0604020202020204" pitchFamily="34" charset="0"/>
            </a:rPr>
            <a:t>For each individual program</a:t>
          </a:r>
        </a:p>
      </dgm:t>
    </dgm:pt>
    <dgm:pt modelId="{F074AF70-41AA-1441-B158-F57FBE9ED3F0}" type="parTrans" cxnId="{AAA42C46-9218-DF4D-BE9F-60FC12447A4C}">
      <dgm:prSet/>
      <dgm:spPr/>
      <dgm:t>
        <a:bodyPr/>
        <a:lstStyle/>
        <a:p>
          <a:endParaRPr lang="en-US"/>
        </a:p>
      </dgm:t>
    </dgm:pt>
    <dgm:pt modelId="{8F56D953-257E-7648-87D3-71A232B0318B}" type="sibTrans" cxnId="{AAA42C46-9218-DF4D-BE9F-60FC12447A4C}">
      <dgm:prSet/>
      <dgm:spPr/>
      <dgm:t>
        <a:bodyPr/>
        <a:lstStyle/>
        <a:p>
          <a:endParaRPr lang="en-US"/>
        </a:p>
      </dgm:t>
    </dgm:pt>
    <dgm:pt modelId="{48CEDC9E-2552-A041-BF87-AFDC081B2FD9}" type="pres">
      <dgm:prSet presAssocID="{1BF7C634-0C02-8E40-A6AF-493345B50C76}" presName="Name0" presStyleCnt="0">
        <dgm:presLayoutVars>
          <dgm:chMax val="7"/>
          <dgm:resizeHandles val="exact"/>
        </dgm:presLayoutVars>
      </dgm:prSet>
      <dgm:spPr/>
    </dgm:pt>
    <dgm:pt modelId="{6996CFE4-1631-5D40-92DB-CA312E7A3F92}" type="pres">
      <dgm:prSet presAssocID="{1BF7C634-0C02-8E40-A6AF-493345B50C76}" presName="comp1" presStyleCnt="0"/>
      <dgm:spPr/>
    </dgm:pt>
    <dgm:pt modelId="{D93025BA-C561-8344-BA06-993173663B81}" type="pres">
      <dgm:prSet presAssocID="{1BF7C634-0C02-8E40-A6AF-493345B50C76}" presName="circle1" presStyleLbl="node1" presStyleIdx="0" presStyleCnt="3"/>
      <dgm:spPr/>
    </dgm:pt>
    <dgm:pt modelId="{C7D9D3C9-BC34-774A-AE8D-2D400B33271F}" type="pres">
      <dgm:prSet presAssocID="{1BF7C634-0C02-8E40-A6AF-493345B50C76}" presName="c1text" presStyleLbl="node1" presStyleIdx="0" presStyleCnt="3">
        <dgm:presLayoutVars>
          <dgm:bulletEnabled val="1"/>
        </dgm:presLayoutVars>
      </dgm:prSet>
      <dgm:spPr/>
    </dgm:pt>
    <dgm:pt modelId="{37539DAE-B00B-7C4F-905E-D1B3DD490874}" type="pres">
      <dgm:prSet presAssocID="{1BF7C634-0C02-8E40-A6AF-493345B50C76}" presName="comp2" presStyleCnt="0"/>
      <dgm:spPr/>
    </dgm:pt>
    <dgm:pt modelId="{592335A5-8943-0D4D-8C82-46805A658C34}" type="pres">
      <dgm:prSet presAssocID="{1BF7C634-0C02-8E40-A6AF-493345B50C76}" presName="circle2" presStyleLbl="node1" presStyleIdx="1" presStyleCnt="3"/>
      <dgm:spPr/>
    </dgm:pt>
    <dgm:pt modelId="{CD3090F8-5123-A34A-9F02-4D107DA212E5}" type="pres">
      <dgm:prSet presAssocID="{1BF7C634-0C02-8E40-A6AF-493345B50C76}" presName="c2text" presStyleLbl="node1" presStyleIdx="1" presStyleCnt="3">
        <dgm:presLayoutVars>
          <dgm:bulletEnabled val="1"/>
        </dgm:presLayoutVars>
      </dgm:prSet>
      <dgm:spPr/>
    </dgm:pt>
    <dgm:pt modelId="{4BE7837C-700D-6D4D-AEE6-3C87ADDEA17F}" type="pres">
      <dgm:prSet presAssocID="{1BF7C634-0C02-8E40-A6AF-493345B50C76}" presName="comp3" presStyleCnt="0"/>
      <dgm:spPr/>
    </dgm:pt>
    <dgm:pt modelId="{A83F3594-9C63-184C-B952-DFF74FF61203}" type="pres">
      <dgm:prSet presAssocID="{1BF7C634-0C02-8E40-A6AF-493345B50C76}" presName="circle3" presStyleLbl="node1" presStyleIdx="2" presStyleCnt="3"/>
      <dgm:spPr/>
    </dgm:pt>
    <dgm:pt modelId="{162EEEC7-7EB9-2449-80E3-C6857EE0226B}" type="pres">
      <dgm:prSet presAssocID="{1BF7C634-0C02-8E40-A6AF-493345B50C76}" presName="c3text" presStyleLbl="node1" presStyleIdx="2" presStyleCnt="3">
        <dgm:presLayoutVars>
          <dgm:bulletEnabled val="1"/>
        </dgm:presLayoutVars>
      </dgm:prSet>
      <dgm:spPr/>
    </dgm:pt>
  </dgm:ptLst>
  <dgm:cxnLst>
    <dgm:cxn modelId="{CF509D09-5362-A64E-B221-33221BFBFDC4}" type="presOf" srcId="{32B3E296-6B76-074B-B08E-993D6CDFE54F}" destId="{162EEEC7-7EB9-2449-80E3-C6857EE0226B}" srcOrd="1" destOrd="0" presId="urn:microsoft.com/office/officeart/2005/8/layout/venn2"/>
    <dgm:cxn modelId="{35D11818-3B9C-F640-9880-B6BDA3250362}" srcId="{1BF7C634-0C02-8E40-A6AF-493345B50C76}" destId="{64BAAD0F-43C1-9A4B-B898-9741DED123BE}" srcOrd="0" destOrd="0" parTransId="{5760F8BC-A9A7-444B-806E-6C708FAEA5F3}" sibTransId="{FB03B095-74CB-7B47-860E-AB0016367919}"/>
    <dgm:cxn modelId="{A3B59333-DD6D-FB47-8775-FD8CB24BC34B}" type="presOf" srcId="{02C0AA05-6DD1-5B4A-9471-31CF495F4AF6}" destId="{CD3090F8-5123-A34A-9F02-4D107DA212E5}" srcOrd="1" destOrd="0" presId="urn:microsoft.com/office/officeart/2005/8/layout/venn2"/>
    <dgm:cxn modelId="{7444673B-EDB3-E54E-BB14-D07EC079FC94}" type="presOf" srcId="{1BF7C634-0C02-8E40-A6AF-493345B50C76}" destId="{48CEDC9E-2552-A041-BF87-AFDC081B2FD9}" srcOrd="0" destOrd="0" presId="urn:microsoft.com/office/officeart/2005/8/layout/venn2"/>
    <dgm:cxn modelId="{AAA42C46-9218-DF4D-BE9F-60FC12447A4C}" srcId="{1BF7C634-0C02-8E40-A6AF-493345B50C76}" destId="{32B3E296-6B76-074B-B08E-993D6CDFE54F}" srcOrd="2" destOrd="0" parTransId="{F074AF70-41AA-1441-B158-F57FBE9ED3F0}" sibTransId="{8F56D953-257E-7648-87D3-71A232B0318B}"/>
    <dgm:cxn modelId="{779BDF56-0C16-8645-8484-915FE85034EB}" type="presOf" srcId="{32B3E296-6B76-074B-B08E-993D6CDFE54F}" destId="{A83F3594-9C63-184C-B952-DFF74FF61203}" srcOrd="0" destOrd="0" presId="urn:microsoft.com/office/officeart/2005/8/layout/venn2"/>
    <dgm:cxn modelId="{4F2FD176-8790-F74B-B20F-B9C02A9E2E6C}" type="presOf" srcId="{02C0AA05-6DD1-5B4A-9471-31CF495F4AF6}" destId="{592335A5-8943-0D4D-8C82-46805A658C34}" srcOrd="0" destOrd="0" presId="urn:microsoft.com/office/officeart/2005/8/layout/venn2"/>
    <dgm:cxn modelId="{DA24658E-D93E-284D-AE97-BD16406CCD25}" srcId="{1BF7C634-0C02-8E40-A6AF-493345B50C76}" destId="{02C0AA05-6DD1-5B4A-9471-31CF495F4AF6}" srcOrd="1" destOrd="0" parTransId="{63A4802C-365E-CC49-B603-F1C7924C604E}" sibTransId="{483D9779-A4A6-E04A-97A0-40C682B05CAA}"/>
    <dgm:cxn modelId="{A1E442A0-2835-3845-B2EE-81A69B0EC11D}" type="presOf" srcId="{64BAAD0F-43C1-9A4B-B898-9741DED123BE}" destId="{C7D9D3C9-BC34-774A-AE8D-2D400B33271F}" srcOrd="1" destOrd="0" presId="urn:microsoft.com/office/officeart/2005/8/layout/venn2"/>
    <dgm:cxn modelId="{42AF7BF8-55B9-604F-BD92-752DA08F9711}" type="presOf" srcId="{64BAAD0F-43C1-9A4B-B898-9741DED123BE}" destId="{D93025BA-C561-8344-BA06-993173663B81}" srcOrd="0" destOrd="0" presId="urn:microsoft.com/office/officeart/2005/8/layout/venn2"/>
    <dgm:cxn modelId="{C6D23321-B0E4-B644-B02B-26DFF0C0690B}" type="presParOf" srcId="{48CEDC9E-2552-A041-BF87-AFDC081B2FD9}" destId="{6996CFE4-1631-5D40-92DB-CA312E7A3F92}" srcOrd="0" destOrd="0" presId="urn:microsoft.com/office/officeart/2005/8/layout/venn2"/>
    <dgm:cxn modelId="{1CF1013E-4F16-B14E-AD44-8B1CD9009356}" type="presParOf" srcId="{6996CFE4-1631-5D40-92DB-CA312E7A3F92}" destId="{D93025BA-C561-8344-BA06-993173663B81}" srcOrd="0" destOrd="0" presId="urn:microsoft.com/office/officeart/2005/8/layout/venn2"/>
    <dgm:cxn modelId="{2BD4CAE0-BBA0-0A44-B054-2E126B4273E8}" type="presParOf" srcId="{6996CFE4-1631-5D40-92DB-CA312E7A3F92}" destId="{C7D9D3C9-BC34-774A-AE8D-2D400B33271F}" srcOrd="1" destOrd="0" presId="urn:microsoft.com/office/officeart/2005/8/layout/venn2"/>
    <dgm:cxn modelId="{CD7FEF02-99F9-714D-B92A-23FE48C11956}" type="presParOf" srcId="{48CEDC9E-2552-A041-BF87-AFDC081B2FD9}" destId="{37539DAE-B00B-7C4F-905E-D1B3DD490874}" srcOrd="1" destOrd="0" presId="urn:microsoft.com/office/officeart/2005/8/layout/venn2"/>
    <dgm:cxn modelId="{8BFAE8A9-8D76-274E-BB1C-84BB315B9A77}" type="presParOf" srcId="{37539DAE-B00B-7C4F-905E-D1B3DD490874}" destId="{592335A5-8943-0D4D-8C82-46805A658C34}" srcOrd="0" destOrd="0" presId="urn:microsoft.com/office/officeart/2005/8/layout/venn2"/>
    <dgm:cxn modelId="{116FFCF5-3F75-6940-B998-93427330DA3E}" type="presParOf" srcId="{37539DAE-B00B-7C4F-905E-D1B3DD490874}" destId="{CD3090F8-5123-A34A-9F02-4D107DA212E5}" srcOrd="1" destOrd="0" presId="urn:microsoft.com/office/officeart/2005/8/layout/venn2"/>
    <dgm:cxn modelId="{69EDA076-A2A1-FD48-A2A8-C20970B7243A}" type="presParOf" srcId="{48CEDC9E-2552-A041-BF87-AFDC081B2FD9}" destId="{4BE7837C-700D-6D4D-AEE6-3C87ADDEA17F}" srcOrd="2" destOrd="0" presId="urn:microsoft.com/office/officeart/2005/8/layout/venn2"/>
    <dgm:cxn modelId="{B33D811E-0EA4-B34D-AA86-B2EDE6C0D8F3}" type="presParOf" srcId="{4BE7837C-700D-6D4D-AEE6-3C87ADDEA17F}" destId="{A83F3594-9C63-184C-B952-DFF74FF61203}" srcOrd="0" destOrd="0" presId="urn:microsoft.com/office/officeart/2005/8/layout/venn2"/>
    <dgm:cxn modelId="{6DDD97A3-BB54-AB45-8FE7-17D0466CB845}" type="presParOf" srcId="{4BE7837C-700D-6D4D-AEE6-3C87ADDEA17F}" destId="{162EEEC7-7EB9-2449-80E3-C6857EE0226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025BA-C561-8344-BA06-993173663B81}">
      <dsp:nvSpPr>
        <dsp:cNvPr id="0" name=""/>
        <dsp:cNvSpPr/>
      </dsp:nvSpPr>
      <dsp:spPr>
        <a:xfrm>
          <a:off x="2031999" y="0"/>
          <a:ext cx="8128001" cy="8128001"/>
        </a:xfrm>
        <a:prstGeom prst="ellipse">
          <a:avLst/>
        </a:prstGeom>
        <a:solidFill>
          <a:srgbClr val="8AC4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Across all funded  OFCY programs</a:t>
          </a:r>
        </a:p>
      </dsp:txBody>
      <dsp:txXfrm>
        <a:off x="4675631" y="406400"/>
        <a:ext cx="2840736" cy="1219200"/>
      </dsp:txXfrm>
    </dsp:sp>
    <dsp:sp modelId="{592335A5-8943-0D4D-8C82-46805A658C34}">
      <dsp:nvSpPr>
        <dsp:cNvPr id="0" name=""/>
        <dsp:cNvSpPr/>
      </dsp:nvSpPr>
      <dsp:spPr>
        <a:xfrm>
          <a:off x="3047999" y="2032000"/>
          <a:ext cx="6096000" cy="6096000"/>
        </a:xfrm>
        <a:prstGeom prst="ellipse">
          <a:avLst/>
        </a:prstGeom>
        <a:solidFill>
          <a:srgbClr val="8E25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Across 11 program strategies</a:t>
          </a:r>
        </a:p>
      </dsp:txBody>
      <dsp:txXfrm>
        <a:off x="4675631" y="2413000"/>
        <a:ext cx="2840736" cy="1143000"/>
      </dsp:txXfrm>
    </dsp:sp>
    <dsp:sp modelId="{A83F3594-9C63-184C-B952-DFF74FF61203}">
      <dsp:nvSpPr>
        <dsp:cNvPr id="0" name=""/>
        <dsp:cNvSpPr/>
      </dsp:nvSpPr>
      <dsp:spPr>
        <a:xfrm>
          <a:off x="4063999" y="4064000"/>
          <a:ext cx="4064000" cy="4064000"/>
        </a:xfrm>
        <a:prstGeom prst="ellipse">
          <a:avLst/>
        </a:prstGeom>
        <a:solidFill>
          <a:srgbClr val="09AB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For each individual program</a:t>
          </a:r>
        </a:p>
      </dsp:txBody>
      <dsp:txXfrm>
        <a:off x="4659158" y="5080000"/>
        <a:ext cx="2873682" cy="20320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166689-DF29-F827-C4E7-A69A8BAD6223}"/>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518022-1F8E-9C01-A9F1-227545A9B9BA}"/>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7A81C9BA-C831-8542-B0E9-EB1A3B93361E}" type="datetimeFigureOut">
              <a:rPr lang="en-US" smtClean="0"/>
              <a:t>12/6/24</a:t>
            </a:fld>
            <a:endParaRPr lang="en-US"/>
          </a:p>
        </p:txBody>
      </p:sp>
      <p:sp>
        <p:nvSpPr>
          <p:cNvPr id="4" name="Footer Placeholder 3">
            <a:extLst>
              <a:ext uri="{FF2B5EF4-FFF2-40B4-BE49-F238E27FC236}">
                <a16:creationId xmlns:a16="http://schemas.microsoft.com/office/drawing/2014/main" id="{DE1BB536-5576-7D3C-A780-6CEEA8A8D8E8}"/>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A02C49-29FE-A068-BDD7-90587C26C76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60F66C2D-41E8-A34A-B6F8-EC12CE712C55}" type="slidenum">
              <a:rPr lang="en-US" smtClean="0"/>
              <a:t>‹#›</a:t>
            </a:fld>
            <a:endParaRPr lang="en-US"/>
          </a:p>
        </p:txBody>
      </p:sp>
    </p:spTree>
    <p:extLst>
      <p:ext uri="{BB962C8B-B14F-4D97-AF65-F5344CB8AC3E}">
        <p14:creationId xmlns:p14="http://schemas.microsoft.com/office/powerpoint/2010/main" val="4288204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DE4348C-2A70-5743-B4F5-19C579B94F44}" type="datetimeFigureOut">
              <a:rPr lang="en-US" smtClean="0"/>
              <a:t>12/6/24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7A58FD4-FE65-9A42-A646-4675C3BF9595}" type="slidenum">
              <a:rPr lang="en-US" smtClean="0"/>
              <a:t>‹#›</a:t>
            </a:fld>
            <a:endParaRPr lang="en-US"/>
          </a:p>
        </p:txBody>
      </p:sp>
    </p:spTree>
    <p:extLst>
      <p:ext uri="{BB962C8B-B14F-4D97-AF65-F5344CB8AC3E}">
        <p14:creationId xmlns:p14="http://schemas.microsoft.com/office/powerpoint/2010/main" val="327248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40C35"/>
                </a:solidFill>
              </a:rPr>
              <a:t>We </a:t>
            </a:r>
            <a:r>
              <a:rPr lang="en-US" sz="1200" dirty="0" err="1">
                <a:solidFill>
                  <a:srgbClr val="040C35"/>
                </a:solidFill>
              </a:rPr>
              <a:t>developunified</a:t>
            </a:r>
            <a:r>
              <a:rPr lang="en-US" sz="1200" dirty="0">
                <a:solidFill>
                  <a:srgbClr val="040C35"/>
                </a:solidFill>
              </a:rPr>
              <a:t> outcomes and measurements </a:t>
            </a:r>
          </a:p>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3</a:t>
            </a:fld>
            <a:endParaRPr lang="en-US"/>
          </a:p>
        </p:txBody>
      </p:sp>
    </p:spTree>
    <p:extLst>
      <p:ext uri="{BB962C8B-B14F-4D97-AF65-F5344CB8AC3E}">
        <p14:creationId xmlns:p14="http://schemas.microsoft.com/office/powerpoint/2010/main" val="265198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Writing narratives – successes, challenges, outcomes definitions, narratives on progress on outcomes)</a:t>
            </a:r>
          </a:p>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4</a:t>
            </a:fld>
            <a:endParaRPr lang="en-US"/>
          </a:p>
        </p:txBody>
      </p:sp>
    </p:spTree>
    <p:extLst>
      <p:ext uri="{BB962C8B-B14F-4D97-AF65-F5344CB8AC3E}">
        <p14:creationId xmlns:p14="http://schemas.microsoft.com/office/powerpoint/2010/main" val="114689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5</a:t>
            </a:fld>
            <a:endParaRPr lang="en-US"/>
          </a:p>
        </p:txBody>
      </p:sp>
    </p:spTree>
    <p:extLst>
      <p:ext uri="{BB962C8B-B14F-4D97-AF65-F5344CB8AC3E}">
        <p14:creationId xmlns:p14="http://schemas.microsoft.com/office/powerpoint/2010/main" val="248222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6</a:t>
            </a:fld>
            <a:endParaRPr lang="en-US"/>
          </a:p>
        </p:txBody>
      </p:sp>
    </p:spTree>
    <p:extLst>
      <p:ext uri="{BB962C8B-B14F-4D97-AF65-F5344CB8AC3E}">
        <p14:creationId xmlns:p14="http://schemas.microsoft.com/office/powerpoint/2010/main" val="2728691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9</a:t>
            </a:fld>
            <a:endParaRPr lang="en-US"/>
          </a:p>
        </p:txBody>
      </p:sp>
    </p:spTree>
    <p:extLst>
      <p:ext uri="{BB962C8B-B14F-4D97-AF65-F5344CB8AC3E}">
        <p14:creationId xmlns:p14="http://schemas.microsoft.com/office/powerpoint/2010/main" val="72328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15</a:t>
            </a:fld>
            <a:endParaRPr lang="en-US"/>
          </a:p>
        </p:txBody>
      </p:sp>
    </p:spTree>
    <p:extLst>
      <p:ext uri="{BB962C8B-B14F-4D97-AF65-F5344CB8AC3E}">
        <p14:creationId xmlns:p14="http://schemas.microsoft.com/office/powerpoint/2010/main" val="2612460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18</a:t>
            </a:fld>
            <a:endParaRPr lang="en-US"/>
          </a:p>
        </p:txBody>
      </p:sp>
    </p:spTree>
    <p:extLst>
      <p:ext uri="{BB962C8B-B14F-4D97-AF65-F5344CB8AC3E}">
        <p14:creationId xmlns:p14="http://schemas.microsoft.com/office/powerpoint/2010/main" val="292867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19</a:t>
            </a:fld>
            <a:endParaRPr lang="en-US"/>
          </a:p>
        </p:txBody>
      </p:sp>
    </p:spTree>
    <p:extLst>
      <p:ext uri="{BB962C8B-B14F-4D97-AF65-F5344CB8AC3E}">
        <p14:creationId xmlns:p14="http://schemas.microsoft.com/office/powerpoint/2010/main" val="302990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A58FD4-FE65-9A42-A646-4675C3BF9595}" type="slidenum">
              <a:rPr lang="en-US" smtClean="0"/>
              <a:t>20</a:t>
            </a:fld>
            <a:endParaRPr lang="en-US"/>
          </a:p>
        </p:txBody>
      </p:sp>
    </p:spTree>
    <p:extLst>
      <p:ext uri="{BB962C8B-B14F-4D97-AF65-F5344CB8AC3E}">
        <p14:creationId xmlns:p14="http://schemas.microsoft.com/office/powerpoint/2010/main" val="797039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000" b="0" i="1">
                <a:solidFill>
                  <a:schemeClr val="tx1"/>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05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object 2">
            <a:extLst>
              <a:ext uri="{FF2B5EF4-FFF2-40B4-BE49-F238E27FC236}">
                <a16:creationId xmlns:a16="http://schemas.microsoft.com/office/drawing/2014/main" id="{4AF93D09-898F-F8C9-87F0-AE22174B51D9}"/>
              </a:ext>
            </a:extLst>
          </p:cNvPr>
          <p:cNvPicPr/>
          <p:nvPr userDrawn="1"/>
        </p:nvPicPr>
        <p:blipFill>
          <a:blip r:embed="rId2" cstate="print"/>
          <a:stretch>
            <a:fillRect/>
          </a:stretch>
        </p:blipFill>
        <p:spPr>
          <a:xfrm>
            <a:off x="0" y="784008"/>
            <a:ext cx="8889151" cy="9502991"/>
          </a:xfrm>
          <a:prstGeom prst="rect">
            <a:avLst/>
          </a:prstGeom>
        </p:spPr>
      </p:pic>
      <p:grpSp>
        <p:nvGrpSpPr>
          <p:cNvPr id="8" name="Group 7">
            <a:extLst>
              <a:ext uri="{FF2B5EF4-FFF2-40B4-BE49-F238E27FC236}">
                <a16:creationId xmlns:a16="http://schemas.microsoft.com/office/drawing/2014/main" id="{616F39A4-8507-A83D-E1AA-AA9D0446F484}"/>
              </a:ext>
            </a:extLst>
          </p:cNvPr>
          <p:cNvGrpSpPr/>
          <p:nvPr userDrawn="1"/>
        </p:nvGrpSpPr>
        <p:grpSpPr>
          <a:xfrm>
            <a:off x="10465674" y="0"/>
            <a:ext cx="7822326" cy="4413432"/>
            <a:chOff x="10465674" y="0"/>
            <a:chExt cx="7822326" cy="4413432"/>
          </a:xfrm>
        </p:grpSpPr>
        <p:sp>
          <p:nvSpPr>
            <p:cNvPr id="9" name="Triangle 8">
              <a:extLst>
                <a:ext uri="{FF2B5EF4-FFF2-40B4-BE49-F238E27FC236}">
                  <a16:creationId xmlns:a16="http://schemas.microsoft.com/office/drawing/2014/main" id="{C80CE122-303E-0548-55F3-B9FFF4A22440}"/>
                </a:ext>
              </a:extLst>
            </p:cNvPr>
            <p:cNvSpPr/>
            <p:nvPr/>
          </p:nvSpPr>
          <p:spPr>
            <a:xfrm rot="10800000">
              <a:off x="10465674" y="0"/>
              <a:ext cx="5305754" cy="2476499"/>
            </a:xfrm>
            <a:prstGeom prst="triangle">
              <a:avLst/>
            </a:prstGeom>
            <a:solidFill>
              <a:srgbClr val="09A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DE380F60-8BB7-1802-ABE5-79BDF34E6D3E}"/>
                </a:ext>
              </a:extLst>
            </p:cNvPr>
            <p:cNvSpPr/>
            <p:nvPr/>
          </p:nvSpPr>
          <p:spPr>
            <a:xfrm rot="10800000">
              <a:off x="14059407" y="0"/>
              <a:ext cx="4228593" cy="4413432"/>
            </a:xfrm>
            <a:prstGeom prst="rtTriangle">
              <a:avLst/>
            </a:prstGeom>
            <a:solidFill>
              <a:srgbClr val="8AC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1">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05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object 2">
            <a:extLst>
              <a:ext uri="{FF2B5EF4-FFF2-40B4-BE49-F238E27FC236}">
                <a16:creationId xmlns:a16="http://schemas.microsoft.com/office/drawing/2014/main" id="{D62421AD-63CB-0C04-5DDA-6132C75AC335}"/>
              </a:ext>
            </a:extLst>
          </p:cNvPr>
          <p:cNvPicPr/>
          <p:nvPr userDrawn="1"/>
        </p:nvPicPr>
        <p:blipFill>
          <a:blip r:embed="rId2" cstate="print"/>
          <a:stretch>
            <a:fillRect/>
          </a:stretch>
        </p:blipFill>
        <p:spPr>
          <a:xfrm>
            <a:off x="-34047" y="3543301"/>
            <a:ext cx="6145951" cy="6743699"/>
          </a:xfrm>
          <a:prstGeom prst="rect">
            <a:avLst/>
          </a:prstGeom>
        </p:spPr>
      </p:pic>
      <p:grpSp>
        <p:nvGrpSpPr>
          <p:cNvPr id="8" name="Group 7">
            <a:extLst>
              <a:ext uri="{FF2B5EF4-FFF2-40B4-BE49-F238E27FC236}">
                <a16:creationId xmlns:a16="http://schemas.microsoft.com/office/drawing/2014/main" id="{62ED89C9-EFC4-284A-2E1C-4AB287E5D64A}"/>
              </a:ext>
            </a:extLst>
          </p:cNvPr>
          <p:cNvGrpSpPr/>
          <p:nvPr userDrawn="1"/>
        </p:nvGrpSpPr>
        <p:grpSpPr>
          <a:xfrm>
            <a:off x="12070080" y="0"/>
            <a:ext cx="6217920" cy="3367404"/>
            <a:chOff x="10465674" y="0"/>
            <a:chExt cx="7822326" cy="4413432"/>
          </a:xfrm>
        </p:grpSpPr>
        <p:sp>
          <p:nvSpPr>
            <p:cNvPr id="9" name="Triangle 8">
              <a:extLst>
                <a:ext uri="{FF2B5EF4-FFF2-40B4-BE49-F238E27FC236}">
                  <a16:creationId xmlns:a16="http://schemas.microsoft.com/office/drawing/2014/main" id="{19F0D9F3-17BE-15F7-0DAF-7D89A7733E38}"/>
                </a:ext>
              </a:extLst>
            </p:cNvPr>
            <p:cNvSpPr/>
            <p:nvPr/>
          </p:nvSpPr>
          <p:spPr>
            <a:xfrm rot="10800000">
              <a:off x="10465674" y="0"/>
              <a:ext cx="5305754" cy="2476499"/>
            </a:xfrm>
            <a:prstGeom prst="triangle">
              <a:avLst/>
            </a:prstGeom>
            <a:solidFill>
              <a:srgbClr val="09A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C04E0048-56E4-D671-91F7-42D66E01C17D}"/>
                </a:ext>
              </a:extLst>
            </p:cNvPr>
            <p:cNvSpPr/>
            <p:nvPr/>
          </p:nvSpPr>
          <p:spPr>
            <a:xfrm rot="10800000">
              <a:off x="14059407" y="0"/>
              <a:ext cx="4228593" cy="4413432"/>
            </a:xfrm>
            <a:prstGeom prst="rtTriangle">
              <a:avLst/>
            </a:prstGeom>
            <a:solidFill>
              <a:srgbClr val="8AC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1">
                <a:solidFill>
                  <a:schemeClr val="tx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1">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6" name="object 2">
            <a:extLst>
              <a:ext uri="{FF2B5EF4-FFF2-40B4-BE49-F238E27FC236}">
                <a16:creationId xmlns:a16="http://schemas.microsoft.com/office/drawing/2014/main" id="{209EB161-C41D-3500-B166-1554D8EACFBC}"/>
              </a:ext>
            </a:extLst>
          </p:cNvPr>
          <p:cNvPicPr/>
          <p:nvPr userDrawn="1"/>
        </p:nvPicPr>
        <p:blipFill>
          <a:blip r:embed="rId2" cstate="print"/>
          <a:stretch>
            <a:fillRect/>
          </a:stretch>
        </p:blipFill>
        <p:spPr>
          <a:xfrm>
            <a:off x="0" y="784008"/>
            <a:ext cx="8889151" cy="9502991"/>
          </a:xfrm>
          <a:prstGeom prst="rect">
            <a:avLst/>
          </a:prstGeom>
        </p:spPr>
      </p:pic>
      <p:grpSp>
        <p:nvGrpSpPr>
          <p:cNvPr id="7" name="Group 6">
            <a:extLst>
              <a:ext uri="{FF2B5EF4-FFF2-40B4-BE49-F238E27FC236}">
                <a16:creationId xmlns:a16="http://schemas.microsoft.com/office/drawing/2014/main" id="{7608FC7B-CFDA-3FEE-1DE9-418BBF9D6A9E}"/>
              </a:ext>
            </a:extLst>
          </p:cNvPr>
          <p:cNvGrpSpPr/>
          <p:nvPr userDrawn="1"/>
        </p:nvGrpSpPr>
        <p:grpSpPr>
          <a:xfrm>
            <a:off x="10465674" y="0"/>
            <a:ext cx="7822326" cy="4413432"/>
            <a:chOff x="10465674" y="0"/>
            <a:chExt cx="7822326" cy="4413432"/>
          </a:xfrm>
        </p:grpSpPr>
        <p:sp>
          <p:nvSpPr>
            <p:cNvPr id="8" name="Triangle 7">
              <a:extLst>
                <a:ext uri="{FF2B5EF4-FFF2-40B4-BE49-F238E27FC236}">
                  <a16:creationId xmlns:a16="http://schemas.microsoft.com/office/drawing/2014/main" id="{60149DF3-14A1-4D98-ED26-6AE3A4A45EB9}"/>
                </a:ext>
              </a:extLst>
            </p:cNvPr>
            <p:cNvSpPr/>
            <p:nvPr/>
          </p:nvSpPr>
          <p:spPr>
            <a:xfrm rot="10800000">
              <a:off x="10465674" y="0"/>
              <a:ext cx="5305754" cy="2476499"/>
            </a:xfrm>
            <a:prstGeom prst="triangle">
              <a:avLst/>
            </a:prstGeom>
            <a:solidFill>
              <a:srgbClr val="09A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774DEFD1-DD7D-FBD4-A19F-A0F2CF148B1F}"/>
                </a:ext>
              </a:extLst>
            </p:cNvPr>
            <p:cNvSpPr/>
            <p:nvPr/>
          </p:nvSpPr>
          <p:spPr>
            <a:xfrm rot="10800000">
              <a:off x="14059407" y="0"/>
              <a:ext cx="4228593" cy="4413432"/>
            </a:xfrm>
            <a:prstGeom prst="rtTriangle">
              <a:avLst/>
            </a:prstGeom>
            <a:solidFill>
              <a:srgbClr val="8AC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2E7-5B4A-B107-202C-11CF2C8EAD39}"/>
              </a:ext>
            </a:extLst>
          </p:cNvPr>
          <p:cNvSpPr>
            <a:spLocks noGrp="1"/>
          </p:cNvSpPr>
          <p:nvPr>
            <p:ph type="ctrTitle"/>
          </p:nvPr>
        </p:nvSpPr>
        <p:spPr>
          <a:xfrm>
            <a:off x="2286000" y="2494955"/>
            <a:ext cx="13716000" cy="2769989"/>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B770DA0-1D32-0012-1A1C-F53D6DBF8A4F}"/>
              </a:ext>
            </a:extLst>
          </p:cNvPr>
          <p:cNvSpPr>
            <a:spLocks noGrp="1"/>
          </p:cNvSpPr>
          <p:nvPr>
            <p:ph type="subTitle" idx="1"/>
          </p:nvPr>
        </p:nvSpPr>
        <p:spPr>
          <a:xfrm>
            <a:off x="2286000" y="5403057"/>
            <a:ext cx="13716000" cy="553998"/>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6860372B-2303-BAB8-8F40-3CF9FF9CFB43}"/>
              </a:ext>
            </a:extLst>
          </p:cNvPr>
          <p:cNvSpPr>
            <a:spLocks noGrp="1"/>
          </p:cNvSpPr>
          <p:nvPr>
            <p:ph type="dt" sz="half" idx="10"/>
          </p:nvPr>
        </p:nvSpPr>
        <p:spPr>
          <a:xfrm>
            <a:off x="914400" y="9566910"/>
            <a:ext cx="4206240" cy="276999"/>
          </a:xfrm>
        </p:spPr>
        <p:txBody>
          <a:bodyPr/>
          <a:lstStyle/>
          <a:p>
            <a:fld id="{DF60FD2F-43C6-0749-8327-248555764091}" type="datetimeFigureOut">
              <a:rPr lang="en-US" smtClean="0"/>
              <a:t>12/6/24</a:t>
            </a:fld>
            <a:endParaRPr lang="en-US"/>
          </a:p>
        </p:txBody>
      </p:sp>
      <p:sp>
        <p:nvSpPr>
          <p:cNvPr id="5" name="Footer Placeholder 4">
            <a:extLst>
              <a:ext uri="{FF2B5EF4-FFF2-40B4-BE49-F238E27FC236}">
                <a16:creationId xmlns:a16="http://schemas.microsoft.com/office/drawing/2014/main" id="{817995BD-6624-3C7D-CFC0-B69A536DF668}"/>
              </a:ext>
            </a:extLst>
          </p:cNvPr>
          <p:cNvSpPr>
            <a:spLocks noGrp="1"/>
          </p:cNvSpPr>
          <p:nvPr>
            <p:ph type="ftr" sz="quarter" idx="11"/>
          </p:nvPr>
        </p:nvSpPr>
        <p:spPr>
          <a:xfrm>
            <a:off x="6217920" y="9566910"/>
            <a:ext cx="5852160" cy="276999"/>
          </a:xfrm>
        </p:spPr>
        <p:txBody>
          <a:bodyPr/>
          <a:lstStyle/>
          <a:p>
            <a:endParaRPr lang="en-US"/>
          </a:p>
        </p:txBody>
      </p:sp>
      <p:sp>
        <p:nvSpPr>
          <p:cNvPr id="6" name="Slide Number Placeholder 5">
            <a:extLst>
              <a:ext uri="{FF2B5EF4-FFF2-40B4-BE49-F238E27FC236}">
                <a16:creationId xmlns:a16="http://schemas.microsoft.com/office/drawing/2014/main" id="{40B936EC-B4CE-00E8-5323-1788986EBF17}"/>
              </a:ext>
            </a:extLst>
          </p:cNvPr>
          <p:cNvSpPr>
            <a:spLocks noGrp="1"/>
          </p:cNvSpPr>
          <p:nvPr>
            <p:ph type="sldNum" sz="quarter" idx="12"/>
          </p:nvPr>
        </p:nvSpPr>
        <p:spPr>
          <a:xfrm>
            <a:off x="13167361" y="9566910"/>
            <a:ext cx="4206240" cy="276999"/>
          </a:xfrm>
        </p:spPr>
        <p:txBody>
          <a:bodyPr/>
          <a:lstStyle/>
          <a:p>
            <a:fld id="{645EE323-B15D-7144-B3C1-A8B3F2E1AB48}" type="slidenum">
              <a:rPr lang="en-US" smtClean="0"/>
              <a:t>‹#›</a:t>
            </a:fld>
            <a:endParaRPr lang="en-US"/>
          </a:p>
        </p:txBody>
      </p:sp>
    </p:spTree>
    <p:extLst>
      <p:ext uri="{BB962C8B-B14F-4D97-AF65-F5344CB8AC3E}">
        <p14:creationId xmlns:p14="http://schemas.microsoft.com/office/powerpoint/2010/main" val="379670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400" lvl="0" indent="-685800">
              <a:spcBef>
                <a:spcPts val="0"/>
              </a:spcBef>
              <a:spcAft>
                <a:spcPts val="0"/>
              </a:spcAft>
              <a:buSzPts val="1800"/>
              <a:buChar char="●"/>
              <a:defRPr/>
            </a:lvl1pPr>
            <a:lvl2pPr marL="1828800" lvl="1" indent="-635000">
              <a:spcBef>
                <a:spcPts val="0"/>
              </a:spcBef>
              <a:spcAft>
                <a:spcPts val="0"/>
              </a:spcAft>
              <a:buSzPts val="1400"/>
              <a:buChar char="○"/>
              <a:defRPr/>
            </a:lvl2pPr>
            <a:lvl3pPr marL="2743200" lvl="2" indent="-635000">
              <a:spcBef>
                <a:spcPts val="0"/>
              </a:spcBef>
              <a:spcAft>
                <a:spcPts val="0"/>
              </a:spcAft>
              <a:buSzPts val="1400"/>
              <a:buChar char="■"/>
              <a:defRPr/>
            </a:lvl3pPr>
            <a:lvl4pPr marL="3657600" lvl="3" indent="-635000">
              <a:spcBef>
                <a:spcPts val="0"/>
              </a:spcBef>
              <a:spcAft>
                <a:spcPts val="0"/>
              </a:spcAft>
              <a:buSzPts val="1400"/>
              <a:buChar char="●"/>
              <a:defRPr/>
            </a:lvl4pPr>
            <a:lvl5pPr marL="4572000" lvl="4" indent="-635000">
              <a:spcBef>
                <a:spcPts val="0"/>
              </a:spcBef>
              <a:spcAft>
                <a:spcPts val="0"/>
              </a:spcAft>
              <a:buSzPts val="1400"/>
              <a:buChar char="○"/>
              <a:defRPr/>
            </a:lvl5pPr>
            <a:lvl6pPr marL="5486400" lvl="5" indent="-635000">
              <a:spcBef>
                <a:spcPts val="0"/>
              </a:spcBef>
              <a:spcAft>
                <a:spcPts val="0"/>
              </a:spcAft>
              <a:buSzPts val="1400"/>
              <a:buChar char="■"/>
              <a:defRPr/>
            </a:lvl6pPr>
            <a:lvl7pPr marL="6400800" lvl="6" indent="-635000">
              <a:spcBef>
                <a:spcPts val="0"/>
              </a:spcBef>
              <a:spcAft>
                <a:spcPts val="0"/>
              </a:spcAft>
              <a:buSzPts val="1400"/>
              <a:buChar char="●"/>
              <a:defRPr/>
            </a:lvl7pPr>
            <a:lvl8pPr marL="7315200" lvl="7" indent="-635000">
              <a:spcBef>
                <a:spcPts val="0"/>
              </a:spcBef>
              <a:spcAft>
                <a:spcPts val="0"/>
              </a:spcAft>
              <a:buSzPts val="1400"/>
              <a:buChar char="○"/>
              <a:defRPr/>
            </a:lvl8pPr>
            <a:lvl9pPr marL="8229600" lvl="8" indent="-6350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rtl="0"/>
            <a:fld id="{00000000-1234-1234-1234-123412341234}" type="slidenum">
              <a:rPr lang="en" smtClean="0"/>
              <a:pPr rtl="0"/>
              <a:t>‹#›</a:t>
            </a:fld>
            <a:endParaRPr lang="en"/>
          </a:p>
        </p:txBody>
      </p:sp>
    </p:spTree>
    <p:extLst>
      <p:ext uri="{BB962C8B-B14F-4D97-AF65-F5344CB8AC3E}">
        <p14:creationId xmlns:p14="http://schemas.microsoft.com/office/powerpoint/2010/main" val="1258289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5AA19-74C8-ADD7-3302-E4B2E88D0292}"/>
              </a:ext>
            </a:extLst>
          </p:cNvPr>
          <p:cNvSpPr>
            <a:spLocks noGrp="1"/>
          </p:cNvSpPr>
          <p:nvPr>
            <p:ph type="title"/>
          </p:nvPr>
        </p:nvSpPr>
        <p:spPr>
          <a:xfrm>
            <a:off x="1247775" y="5458718"/>
            <a:ext cx="15773400" cy="1384995"/>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F958F87D-97B8-8D16-2D77-4DC4C280D394}"/>
              </a:ext>
            </a:extLst>
          </p:cNvPr>
          <p:cNvSpPr>
            <a:spLocks noGrp="1"/>
          </p:cNvSpPr>
          <p:nvPr>
            <p:ph type="body" idx="1"/>
          </p:nvPr>
        </p:nvSpPr>
        <p:spPr>
          <a:xfrm>
            <a:off x="1247775" y="6884195"/>
            <a:ext cx="15773400" cy="553998"/>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FFEDC0-E008-D0FF-D1C6-092486F47E57}"/>
              </a:ext>
            </a:extLst>
          </p:cNvPr>
          <p:cNvSpPr>
            <a:spLocks noGrp="1"/>
          </p:cNvSpPr>
          <p:nvPr>
            <p:ph type="dt" sz="half" idx="10"/>
          </p:nvPr>
        </p:nvSpPr>
        <p:spPr>
          <a:xfrm>
            <a:off x="914400" y="9566910"/>
            <a:ext cx="4206240" cy="276999"/>
          </a:xfrm>
        </p:spPr>
        <p:txBody>
          <a:bodyPr/>
          <a:lstStyle/>
          <a:p>
            <a:fld id="{BA370667-F1CE-4E44-86AA-5631A4134B5A}" type="datetimeFigureOut">
              <a:rPr lang="en-US" smtClean="0"/>
              <a:t>12/6/24</a:t>
            </a:fld>
            <a:endParaRPr lang="en-US"/>
          </a:p>
        </p:txBody>
      </p:sp>
      <p:sp>
        <p:nvSpPr>
          <p:cNvPr id="5" name="Footer Placeholder 4">
            <a:extLst>
              <a:ext uri="{FF2B5EF4-FFF2-40B4-BE49-F238E27FC236}">
                <a16:creationId xmlns:a16="http://schemas.microsoft.com/office/drawing/2014/main" id="{CCDD3D27-83FA-49AC-E164-B419F4DE2D7F}"/>
              </a:ext>
            </a:extLst>
          </p:cNvPr>
          <p:cNvSpPr>
            <a:spLocks noGrp="1"/>
          </p:cNvSpPr>
          <p:nvPr>
            <p:ph type="ftr" sz="quarter" idx="11"/>
          </p:nvPr>
        </p:nvSpPr>
        <p:spPr>
          <a:xfrm>
            <a:off x="6217920" y="9566910"/>
            <a:ext cx="5852160" cy="276999"/>
          </a:xfrm>
        </p:spPr>
        <p:txBody>
          <a:bodyPr/>
          <a:lstStyle/>
          <a:p>
            <a:endParaRPr lang="en-US"/>
          </a:p>
        </p:txBody>
      </p:sp>
      <p:sp>
        <p:nvSpPr>
          <p:cNvPr id="6" name="Slide Number Placeholder 5">
            <a:extLst>
              <a:ext uri="{FF2B5EF4-FFF2-40B4-BE49-F238E27FC236}">
                <a16:creationId xmlns:a16="http://schemas.microsoft.com/office/drawing/2014/main" id="{AF308655-A02B-DEA4-913F-E3DA5D2CF3E6}"/>
              </a:ext>
            </a:extLst>
          </p:cNvPr>
          <p:cNvSpPr>
            <a:spLocks noGrp="1"/>
          </p:cNvSpPr>
          <p:nvPr>
            <p:ph type="sldNum" sz="quarter" idx="12"/>
          </p:nvPr>
        </p:nvSpPr>
        <p:spPr>
          <a:xfrm>
            <a:off x="13167361" y="9566910"/>
            <a:ext cx="4206240" cy="276999"/>
          </a:xfrm>
        </p:spPr>
        <p:txBody>
          <a:bodyPr/>
          <a:lstStyle/>
          <a:p>
            <a:fld id="{8394FB1F-ACEE-D346-98EC-940E2A4D3132}" type="slidenum">
              <a:rPr lang="en-US" smtClean="0"/>
              <a:t>‹#›</a:t>
            </a:fld>
            <a:endParaRPr lang="en-US"/>
          </a:p>
        </p:txBody>
      </p:sp>
    </p:spTree>
    <p:extLst>
      <p:ext uri="{BB962C8B-B14F-4D97-AF65-F5344CB8AC3E}">
        <p14:creationId xmlns:p14="http://schemas.microsoft.com/office/powerpoint/2010/main" val="29000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2124" y="261989"/>
            <a:ext cx="11763375" cy="793750"/>
          </a:xfrm>
          <a:prstGeom prst="rect">
            <a:avLst/>
          </a:prstGeom>
        </p:spPr>
        <p:txBody>
          <a:bodyPr wrap="square" lIns="0" tIns="0" rIns="0" bIns="0">
            <a:spAutoFit/>
          </a:bodyPr>
          <a:lstStyle>
            <a:lvl1pPr>
              <a:defRPr sz="4000" b="0" i="1">
                <a:solidFill>
                  <a:schemeClr val="tx1"/>
                </a:solidFill>
                <a:latin typeface="Arial"/>
                <a:cs typeface="Arial"/>
              </a:defRPr>
            </a:lvl1pPr>
          </a:lstStyle>
          <a:p>
            <a:endParaRPr/>
          </a:p>
        </p:txBody>
      </p:sp>
      <p:sp>
        <p:nvSpPr>
          <p:cNvPr id="3" name="Holder 3"/>
          <p:cNvSpPr>
            <a:spLocks noGrp="1"/>
          </p:cNvSpPr>
          <p:nvPr>
            <p:ph type="body" idx="1"/>
          </p:nvPr>
        </p:nvSpPr>
        <p:spPr>
          <a:xfrm>
            <a:off x="1896171" y="4374535"/>
            <a:ext cx="13134340" cy="3367404"/>
          </a:xfrm>
          <a:prstGeom prst="rect">
            <a:avLst/>
          </a:prstGeom>
        </p:spPr>
        <p:txBody>
          <a:bodyPr wrap="square" lIns="0" tIns="0" rIns="0" bIns="0">
            <a:spAutoFit/>
          </a:bodyPr>
          <a:lstStyle>
            <a:lvl1pPr>
              <a:defRPr sz="3050" b="1" i="0">
                <a:solidFill>
                  <a:schemeClr val="bg1"/>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FA11-C11A-8E44-5E67-71C3E0DA6AA7}"/>
              </a:ext>
            </a:extLst>
          </p:cNvPr>
          <p:cNvSpPr>
            <a:spLocks noGrp="1"/>
          </p:cNvSpPr>
          <p:nvPr>
            <p:ph type="ctrTitle"/>
          </p:nvPr>
        </p:nvSpPr>
        <p:spPr>
          <a:xfrm>
            <a:off x="2286000" y="2476499"/>
            <a:ext cx="13716000" cy="5293757"/>
          </a:xfrm>
        </p:spPr>
        <p:txBody>
          <a:bodyPr/>
          <a:lstStyle/>
          <a:p>
            <a:r>
              <a:rPr lang="en-US" sz="7200" dirty="0"/>
              <a:t>OFCY Grantee Convening</a:t>
            </a:r>
            <a:br>
              <a:rPr lang="en-US" dirty="0"/>
            </a:br>
            <a:r>
              <a:rPr lang="en-US" sz="4800" dirty="0"/>
              <a:t>December 4, 2023</a:t>
            </a:r>
            <a:br>
              <a:rPr lang="en-US" dirty="0"/>
            </a:br>
            <a:br>
              <a:rPr lang="en-US" sz="4400" dirty="0"/>
            </a:br>
            <a:r>
              <a:rPr lang="en-US" dirty="0"/>
              <a:t>Continued Input into Evaluation Planning</a:t>
            </a:r>
          </a:p>
        </p:txBody>
      </p:sp>
      <p:pic>
        <p:nvPicPr>
          <p:cNvPr id="4" name="object 6">
            <a:extLst>
              <a:ext uri="{FF2B5EF4-FFF2-40B4-BE49-F238E27FC236}">
                <a16:creationId xmlns:a16="http://schemas.microsoft.com/office/drawing/2014/main" id="{2CFF3508-3A71-C2FC-43BF-DA17885F361B}"/>
              </a:ext>
            </a:extLst>
          </p:cNvPr>
          <p:cNvPicPr/>
          <p:nvPr/>
        </p:nvPicPr>
        <p:blipFill>
          <a:blip r:embed="rId2" cstate="print"/>
          <a:stretch>
            <a:fillRect/>
          </a:stretch>
        </p:blipFill>
        <p:spPr>
          <a:xfrm>
            <a:off x="15849601" y="9105900"/>
            <a:ext cx="2415746" cy="1181100"/>
          </a:xfrm>
          <a:prstGeom prst="rect">
            <a:avLst/>
          </a:prstGeom>
        </p:spPr>
      </p:pic>
      <p:pic>
        <p:nvPicPr>
          <p:cNvPr id="6" name="object 2">
            <a:extLst>
              <a:ext uri="{FF2B5EF4-FFF2-40B4-BE49-F238E27FC236}">
                <a16:creationId xmlns:a16="http://schemas.microsoft.com/office/drawing/2014/main" id="{F41C5BF3-89FE-2525-C161-E5F0F6728B64}"/>
              </a:ext>
            </a:extLst>
          </p:cNvPr>
          <p:cNvPicPr/>
          <p:nvPr/>
        </p:nvPicPr>
        <p:blipFill>
          <a:blip r:embed="rId3" cstate="print"/>
          <a:stretch>
            <a:fillRect/>
          </a:stretch>
        </p:blipFill>
        <p:spPr>
          <a:xfrm>
            <a:off x="0" y="784009"/>
            <a:ext cx="8889151" cy="9502991"/>
          </a:xfrm>
          <a:prstGeom prst="rect">
            <a:avLst/>
          </a:prstGeom>
        </p:spPr>
      </p:pic>
      <p:grpSp>
        <p:nvGrpSpPr>
          <p:cNvPr id="7" name="Group 6">
            <a:extLst>
              <a:ext uri="{FF2B5EF4-FFF2-40B4-BE49-F238E27FC236}">
                <a16:creationId xmlns:a16="http://schemas.microsoft.com/office/drawing/2014/main" id="{416B151F-C856-934C-DA16-FBB8918080AA}"/>
              </a:ext>
            </a:extLst>
          </p:cNvPr>
          <p:cNvGrpSpPr/>
          <p:nvPr/>
        </p:nvGrpSpPr>
        <p:grpSpPr>
          <a:xfrm>
            <a:off x="10465674" y="0"/>
            <a:ext cx="7822326" cy="4413432"/>
            <a:chOff x="10465674" y="0"/>
            <a:chExt cx="7822326" cy="4413432"/>
          </a:xfrm>
        </p:grpSpPr>
        <p:sp>
          <p:nvSpPr>
            <p:cNvPr id="8" name="Triangle 7">
              <a:extLst>
                <a:ext uri="{FF2B5EF4-FFF2-40B4-BE49-F238E27FC236}">
                  <a16:creationId xmlns:a16="http://schemas.microsoft.com/office/drawing/2014/main" id="{6E1CA3C0-482F-0497-BCC0-D3FEE4243D8D}"/>
                </a:ext>
              </a:extLst>
            </p:cNvPr>
            <p:cNvSpPr/>
            <p:nvPr/>
          </p:nvSpPr>
          <p:spPr>
            <a:xfrm rot="10800000">
              <a:off x="10465674" y="0"/>
              <a:ext cx="5305754" cy="2476499"/>
            </a:xfrm>
            <a:prstGeom prst="triangle">
              <a:avLst/>
            </a:prstGeom>
            <a:solidFill>
              <a:srgbClr val="09A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F42C0095-B5AA-934C-4495-C4906B02D3D0}"/>
                </a:ext>
              </a:extLst>
            </p:cNvPr>
            <p:cNvSpPr/>
            <p:nvPr/>
          </p:nvSpPr>
          <p:spPr>
            <a:xfrm rot="10800000">
              <a:off x="14059407" y="0"/>
              <a:ext cx="4228593" cy="4413432"/>
            </a:xfrm>
            <a:prstGeom prst="rtTriangle">
              <a:avLst/>
            </a:prstGeom>
            <a:solidFill>
              <a:srgbClr val="8AC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object 3">
            <a:extLst>
              <a:ext uri="{FF2B5EF4-FFF2-40B4-BE49-F238E27FC236}">
                <a16:creationId xmlns:a16="http://schemas.microsoft.com/office/drawing/2014/main" id="{C5FA3ADA-AE20-FF43-C99C-5E27CC35FECC}"/>
              </a:ext>
            </a:extLst>
          </p:cNvPr>
          <p:cNvPicPr/>
          <p:nvPr/>
        </p:nvPicPr>
        <p:blipFill>
          <a:blip r:embed="rId4" cstate="print"/>
          <a:stretch>
            <a:fillRect/>
          </a:stretch>
        </p:blipFill>
        <p:spPr>
          <a:xfrm>
            <a:off x="68373" y="41058"/>
            <a:ext cx="3114674" cy="1485899"/>
          </a:xfrm>
          <a:prstGeom prst="rect">
            <a:avLst/>
          </a:prstGeom>
        </p:spPr>
      </p:pic>
    </p:spTree>
    <p:extLst>
      <p:ext uri="{BB962C8B-B14F-4D97-AF65-F5344CB8AC3E}">
        <p14:creationId xmlns:p14="http://schemas.microsoft.com/office/powerpoint/2010/main" val="33280731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094-7F25-1058-CC7A-757B25A5FF65}"/>
              </a:ext>
            </a:extLst>
          </p:cNvPr>
          <p:cNvSpPr>
            <a:spLocks noGrp="1"/>
          </p:cNvSpPr>
          <p:nvPr>
            <p:ph type="title"/>
          </p:nvPr>
        </p:nvSpPr>
        <p:spPr>
          <a:xfrm>
            <a:off x="838200" y="723900"/>
            <a:ext cx="14782800" cy="793750"/>
          </a:xfrm>
        </p:spPr>
        <p:txBody>
          <a:bodyPr>
            <a:noAutofit/>
          </a:bodyPr>
          <a:lstStyle/>
          <a:p>
            <a:pPr>
              <a:lnSpc>
                <a:spcPct val="115000"/>
              </a:lnSpc>
              <a:spcBef>
                <a:spcPts val="1800"/>
              </a:spcBef>
              <a:spcAft>
                <a:spcPts val="1800"/>
              </a:spcAft>
            </a:pPr>
            <a:r>
              <a:rPr lang="en-US" sz="5400" b="1" i="0" dirty="0">
                <a:solidFill>
                  <a:srgbClr val="000000"/>
                </a:solidFill>
                <a:latin typeface="Arial" panose="020B0604020202020204" pitchFamily="34" charset="0"/>
                <a:ea typeface="Montserrat" pitchFamily="2" charset="77"/>
                <a:cs typeface="Arial" panose="020B0604020202020204" pitchFamily="34" charset="0"/>
              </a:rPr>
              <a:t>Emotional Well-being, Belonging, and Collaboration Are Cross-Program Themes </a:t>
            </a:r>
            <a:br>
              <a:rPr lang="en-US" sz="5400" b="1" i="0" dirty="0">
                <a:latin typeface="Arial" panose="020B0604020202020204" pitchFamily="34" charset="0"/>
                <a:ea typeface="Arial" panose="020B0604020202020204" pitchFamily="34" charset="0"/>
                <a:cs typeface="Arial" panose="020B0604020202020204" pitchFamily="34" charset="0"/>
              </a:rPr>
            </a:br>
            <a:br>
              <a:rPr lang="en-US" sz="5400" b="1" i="0" dirty="0">
                <a:latin typeface="Arial" panose="020B0604020202020204" pitchFamily="34" charset="0"/>
                <a:ea typeface="Arial" panose="020B0604020202020204" pitchFamily="34" charset="0"/>
                <a:cs typeface="Arial" panose="020B0604020202020204" pitchFamily="34" charset="0"/>
              </a:rPr>
            </a:br>
            <a:endParaRPr lang="en-US" sz="5400" b="1" i="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DFE6F15-30FF-B1E2-AF6A-E4A67BD3FF1D}"/>
              </a:ext>
            </a:extLst>
          </p:cNvPr>
          <p:cNvSpPr>
            <a:spLocks noGrp="1"/>
          </p:cNvSpPr>
          <p:nvPr>
            <p:ph idx="1"/>
          </p:nvPr>
        </p:nvSpPr>
        <p:spPr>
          <a:xfrm>
            <a:off x="1524000" y="2933700"/>
            <a:ext cx="15240000" cy="8458200"/>
          </a:xfrm>
        </p:spPr>
        <p:txBody>
          <a:bodyPr>
            <a:normAutofit fontScale="25000" lnSpcReduction="20000"/>
          </a:bodyPr>
          <a:lstStyle/>
          <a:p>
            <a:r>
              <a:rPr lang="en-US" sz="16000" dirty="0">
                <a:solidFill>
                  <a:schemeClr val="tx1"/>
                </a:solidFill>
                <a:latin typeface="Arial" panose="020B0604020202020204" pitchFamily="34" charset="0"/>
                <a:ea typeface="Montserrat" pitchFamily="2" charset="77"/>
                <a:cs typeface="Arial" panose="020B0604020202020204" pitchFamily="34" charset="0"/>
              </a:rPr>
              <a:t>Participants' feelings of safety, support, and inclusion are core indicators of success.</a:t>
            </a:r>
          </a:p>
          <a:p>
            <a:endParaRPr lang="en-US" sz="16000" dirty="0">
              <a:solidFill>
                <a:schemeClr val="tx1"/>
              </a:solidFill>
              <a:latin typeface="Arial" panose="020B0604020202020204" pitchFamily="34" charset="0"/>
              <a:ea typeface="Montserrat" pitchFamily="2" charset="77"/>
              <a:cs typeface="Arial" panose="020B0604020202020204" pitchFamily="34" charset="0"/>
            </a:endParaRPr>
          </a:p>
          <a:p>
            <a:r>
              <a:rPr lang="en-US" sz="16000" dirty="0">
                <a:solidFill>
                  <a:schemeClr val="tx1"/>
                </a:solidFill>
                <a:latin typeface="Arial" panose="020B0604020202020204" pitchFamily="34" charset="0"/>
                <a:ea typeface="Montserrat" pitchFamily="2" charset="77"/>
                <a:cs typeface="Arial" panose="020B0604020202020204" pitchFamily="34" charset="0"/>
              </a:rPr>
              <a:t>Sample measures:</a:t>
            </a:r>
          </a:p>
          <a:p>
            <a:pPr marL="1114425" lvl="1" indent="-428625">
              <a:lnSpc>
                <a:spcPct val="134000"/>
              </a:lnSpc>
              <a:spcBef>
                <a:spcPts val="1800"/>
              </a:spcBef>
              <a:spcAft>
                <a:spcPts val="1800"/>
              </a:spcAft>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"They feel welcomed and supported.”</a:t>
            </a:r>
          </a:p>
          <a:p>
            <a:pPr marL="1114425" lvl="1" indent="-428625">
              <a:lnSpc>
                <a:spcPct val="134000"/>
              </a:lnSpc>
              <a:spcBef>
                <a:spcPts val="1800"/>
              </a:spcBef>
              <a:spcAft>
                <a:spcPts val="1800"/>
              </a:spcAft>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"They have a sense of belonging, supportive relationships, and have learned new skills.”</a:t>
            </a:r>
          </a:p>
          <a:p>
            <a:pPr marL="1114425" lvl="1" indent="-428625">
              <a:lnSpc>
                <a:spcPct val="134000"/>
              </a:lnSpc>
              <a:spcBef>
                <a:spcPts val="1800"/>
              </a:spcBef>
              <a:spcAft>
                <a:spcPts val="1800"/>
              </a:spcAft>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"Sense of belonging; participant has at least one staff person they feel they can trust/come to with concerns.”</a:t>
            </a:r>
          </a:p>
          <a:p>
            <a:pPr marL="1114425" lvl="1" indent="-428625">
              <a:lnSpc>
                <a:spcPct val="134000"/>
              </a:lnSpc>
              <a:spcBef>
                <a:spcPts val="1800"/>
              </a:spcBef>
              <a:spcAft>
                <a:spcPts val="1800"/>
              </a:spcAft>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Participants' mood in the session.”</a:t>
            </a:r>
          </a:p>
          <a:p>
            <a:pPr marL="1114425" lvl="1" indent="-428625">
              <a:lnSpc>
                <a:spcPct val="134000"/>
              </a:lnSpc>
              <a:spcBef>
                <a:spcPts val="1800"/>
              </a:spcBef>
              <a:spcAft>
                <a:spcPts val="1800"/>
              </a:spcAft>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"Participants feeling safe, welcomed, and supported."</a:t>
            </a:r>
            <a:endParaRPr lang="en-US" sz="11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114425" lvl="1" indent="-428625">
              <a:lnSpc>
                <a:spcPct val="115000"/>
              </a:lnSpc>
              <a:spcAft>
                <a:spcPts val="1800"/>
              </a:spcAft>
              <a:buFont typeface="Arial" panose="020B0604020202020204" pitchFamily="34" charset="0"/>
              <a:buChar char="○"/>
            </a:pPr>
            <a:endParaRPr lang="en-US" sz="2700" dirty="0">
              <a:latin typeface="Arial" panose="020B0604020202020204" pitchFamily="34" charset="0"/>
              <a:ea typeface="Arial" panose="020B0604020202020204" pitchFamily="34" charset="0"/>
            </a:endParaRPr>
          </a:p>
          <a:p>
            <a:pPr lvl="1"/>
            <a:endParaRPr lang="en-US" u="none" strike="noStrike" dirty="0">
              <a:effectLst/>
              <a:latin typeface="Montserrat" pitchFamily="2" charset="77"/>
              <a:ea typeface="Montserrat" pitchFamily="2" charset="77"/>
              <a:cs typeface="Montserrat" pitchFamily="2" charset="77"/>
            </a:endParaRPr>
          </a:p>
          <a:p>
            <a:endParaRPr lang="en-US" dirty="0"/>
          </a:p>
        </p:txBody>
      </p:sp>
    </p:spTree>
    <p:extLst>
      <p:ext uri="{BB962C8B-B14F-4D97-AF65-F5344CB8AC3E}">
        <p14:creationId xmlns:p14="http://schemas.microsoft.com/office/powerpoint/2010/main" val="7912101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DFCF-D030-3C68-3751-1161F86A2472}"/>
              </a:ext>
            </a:extLst>
          </p:cNvPr>
          <p:cNvSpPr>
            <a:spLocks noGrp="1"/>
          </p:cNvSpPr>
          <p:nvPr>
            <p:ph type="title"/>
          </p:nvPr>
        </p:nvSpPr>
        <p:spPr>
          <a:xfrm>
            <a:off x="990600" y="1181100"/>
            <a:ext cx="14039911" cy="793750"/>
          </a:xfrm>
        </p:spPr>
        <p:txBody>
          <a:bodyPr>
            <a:noAutofit/>
          </a:bodyPr>
          <a:lstStyle/>
          <a:p>
            <a:pPr>
              <a:lnSpc>
                <a:spcPct val="115000"/>
              </a:lnSpc>
              <a:spcBef>
                <a:spcPts val="1800"/>
              </a:spcBef>
              <a:spcAft>
                <a:spcPts val="1800"/>
              </a:spcAft>
            </a:pPr>
            <a:r>
              <a:rPr lang="en-US" sz="5400" b="1" i="0" dirty="0">
                <a:solidFill>
                  <a:srgbClr val="000000"/>
                </a:solidFill>
                <a:latin typeface="Arial" panose="020B0604020202020204" pitchFamily="34" charset="0"/>
                <a:ea typeface="Montserrat" pitchFamily="2" charset="77"/>
                <a:cs typeface="Arial" panose="020B0604020202020204" pitchFamily="34" charset="0"/>
              </a:rPr>
              <a:t>Personalized and Holistic Approaches</a:t>
            </a:r>
            <a:br>
              <a:rPr lang="en-US" sz="5400" b="1" i="0" dirty="0">
                <a:latin typeface="Arial" panose="020B0604020202020204" pitchFamily="34" charset="0"/>
                <a:ea typeface="Arial" panose="020B0604020202020204" pitchFamily="34" charset="0"/>
                <a:cs typeface="Arial" panose="020B0604020202020204" pitchFamily="34" charset="0"/>
              </a:rPr>
            </a:br>
            <a:br>
              <a:rPr lang="en-US" sz="5400" b="1" i="0" dirty="0">
                <a:latin typeface="Arial" panose="020B0604020202020204" pitchFamily="34" charset="0"/>
                <a:ea typeface="Arial" panose="020B0604020202020204" pitchFamily="34" charset="0"/>
                <a:cs typeface="Arial" panose="020B0604020202020204" pitchFamily="34" charset="0"/>
              </a:rPr>
            </a:br>
            <a:endParaRPr lang="en-US" sz="5400" b="1" i="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8FF63C-7CC8-94B6-7BD6-EC787D4863E0}"/>
              </a:ext>
            </a:extLst>
          </p:cNvPr>
          <p:cNvSpPr>
            <a:spLocks noGrp="1"/>
          </p:cNvSpPr>
          <p:nvPr>
            <p:ph idx="1"/>
          </p:nvPr>
        </p:nvSpPr>
        <p:spPr>
          <a:xfrm>
            <a:off x="1676400" y="2476500"/>
            <a:ext cx="15392400" cy="2667000"/>
          </a:xfrm>
        </p:spPr>
        <p:txBody>
          <a:bodyPr>
            <a:noAutofit/>
          </a:bodyPr>
          <a:lstStyle/>
          <a:p>
            <a:r>
              <a:rPr lang="en-US" sz="4000" dirty="0">
                <a:solidFill>
                  <a:schemeClr val="tx1"/>
                </a:solidFill>
                <a:latin typeface="Arial" panose="020B0604020202020204" pitchFamily="34" charset="0"/>
                <a:ea typeface="Montserrat" pitchFamily="2" charset="77"/>
                <a:cs typeface="Arial" panose="020B0604020202020204" pitchFamily="34" charset="0"/>
              </a:rPr>
              <a:t>Programs recognize that satisfaction varies by individual and aim to provide culturally responsive, tailored support.</a:t>
            </a:r>
          </a:p>
          <a:p>
            <a:endParaRPr lang="en-US" sz="4000" dirty="0">
              <a:solidFill>
                <a:schemeClr val="tx1"/>
              </a:solidFill>
              <a:latin typeface="Arial" panose="020B0604020202020204" pitchFamily="34" charset="0"/>
              <a:cs typeface="Arial" panose="020B0604020202020204" pitchFamily="34" charset="0"/>
            </a:endParaRPr>
          </a:p>
          <a:p>
            <a:r>
              <a:rPr lang="en-US" sz="4000" dirty="0">
                <a:solidFill>
                  <a:schemeClr val="tx1"/>
                </a:solidFill>
                <a:latin typeface="Arial" panose="020B0604020202020204" pitchFamily="34" charset="0"/>
                <a:cs typeface="Arial" panose="020B0604020202020204" pitchFamily="34" charset="0"/>
              </a:rPr>
              <a:t>Qualitative methods will help to document more individualized participant experiences and program designs.</a:t>
            </a:r>
          </a:p>
          <a:p>
            <a:pPr lvl="1"/>
            <a:r>
              <a:rPr lang="en-US" sz="4000" dirty="0">
                <a:solidFill>
                  <a:schemeClr val="tx1"/>
                </a:solidFill>
                <a:latin typeface="Arial" panose="020B0604020202020204" pitchFamily="34" charset="0"/>
                <a:ea typeface="Montserrat" pitchFamily="2" charset="77"/>
                <a:cs typeface="Arial" panose="020B0604020202020204" pitchFamily="34" charset="0"/>
              </a:rPr>
              <a:t>Storytelling</a:t>
            </a:r>
          </a:p>
          <a:p>
            <a:pPr lvl="1"/>
            <a:r>
              <a:rPr lang="en-US" sz="4000" dirty="0">
                <a:solidFill>
                  <a:schemeClr val="tx1"/>
                </a:solidFill>
                <a:latin typeface="Arial" panose="020B0604020202020204" pitchFamily="34" charset="0"/>
                <a:ea typeface="Montserrat" pitchFamily="2" charset="77"/>
                <a:cs typeface="Arial" panose="020B0604020202020204" pitchFamily="34" charset="0"/>
              </a:rPr>
              <a:t>Reflective presentations</a:t>
            </a:r>
          </a:p>
          <a:p>
            <a:pPr lvl="1"/>
            <a:r>
              <a:rPr lang="en-US" sz="4000" dirty="0">
                <a:solidFill>
                  <a:schemeClr val="tx1"/>
                </a:solidFill>
                <a:latin typeface="Arial" panose="020B0604020202020204" pitchFamily="34" charset="0"/>
                <a:ea typeface="Montserrat" pitchFamily="2" charset="77"/>
                <a:cs typeface="Arial" panose="020B0604020202020204" pitchFamily="34" charset="0"/>
              </a:rPr>
              <a:t>Peer-to-peer interviews</a:t>
            </a:r>
          </a:p>
          <a:p>
            <a:pPr lvl="1"/>
            <a:r>
              <a:rPr lang="en-US" sz="4000" dirty="0">
                <a:solidFill>
                  <a:schemeClr val="tx1"/>
                </a:solidFill>
                <a:latin typeface="Arial" panose="020B0604020202020204" pitchFamily="34" charset="0"/>
                <a:cs typeface="Arial" panose="020B0604020202020204" pitchFamily="34" charset="0"/>
              </a:rPr>
              <a:t>Listening sessions/interviews</a:t>
            </a:r>
          </a:p>
          <a:p>
            <a:pPr marL="571500" indent="-571500">
              <a:buFont typeface="Arial" panose="020B0604020202020204" pitchFamily="34" charset="0"/>
              <a:buChar char="•"/>
            </a:pPr>
            <a:endParaRPr lang="en-US" sz="40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8974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7CF992-A5E5-3D1B-7326-62986EB50ADF}"/>
              </a:ext>
            </a:extLst>
          </p:cNvPr>
          <p:cNvSpPr>
            <a:spLocks noGrp="1"/>
          </p:cNvSpPr>
          <p:nvPr>
            <p:ph type="title"/>
          </p:nvPr>
        </p:nvSpPr>
        <p:spPr>
          <a:xfrm>
            <a:off x="1600200" y="3563005"/>
            <a:ext cx="11763375" cy="2031325"/>
          </a:xfrm>
        </p:spPr>
        <p:txBody>
          <a:bodyPr/>
          <a:lstStyle/>
          <a:p>
            <a:r>
              <a:rPr lang="en-US" sz="6600" b="1" dirty="0"/>
              <a:t>Program Strategy-Specific Outcomes and Measures</a:t>
            </a:r>
          </a:p>
        </p:txBody>
      </p:sp>
    </p:spTree>
    <p:extLst>
      <p:ext uri="{BB962C8B-B14F-4D97-AF65-F5344CB8AC3E}">
        <p14:creationId xmlns:p14="http://schemas.microsoft.com/office/powerpoint/2010/main" val="27071399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DDC50-710C-F0D1-E142-A8FF5B9DE64F}"/>
              </a:ext>
            </a:extLst>
          </p:cNvPr>
          <p:cNvSpPr>
            <a:spLocks noGrp="1"/>
          </p:cNvSpPr>
          <p:nvPr>
            <p:ph type="title"/>
          </p:nvPr>
        </p:nvSpPr>
        <p:spPr>
          <a:xfrm>
            <a:off x="838200" y="1257300"/>
            <a:ext cx="13258800" cy="1661993"/>
          </a:xfrm>
        </p:spPr>
        <p:txBody>
          <a:bodyPr/>
          <a:lstStyle/>
          <a:p>
            <a:r>
              <a:rPr lang="en-US" sz="5400" b="1" i="0" dirty="0"/>
              <a:t>Violence Prevention Focused Programs</a:t>
            </a:r>
          </a:p>
        </p:txBody>
      </p:sp>
      <p:sp>
        <p:nvSpPr>
          <p:cNvPr id="2" name="Content Placeholder 4">
            <a:extLst>
              <a:ext uri="{FF2B5EF4-FFF2-40B4-BE49-F238E27FC236}">
                <a16:creationId xmlns:a16="http://schemas.microsoft.com/office/drawing/2014/main" id="{C18BF422-E7AF-6376-B182-2BC5FCC76E0A}"/>
              </a:ext>
            </a:extLst>
          </p:cNvPr>
          <p:cNvSpPr txBox="1">
            <a:spLocks/>
          </p:cNvSpPr>
          <p:nvPr/>
        </p:nvSpPr>
        <p:spPr>
          <a:xfrm>
            <a:off x="1752600" y="2545060"/>
            <a:ext cx="15163800" cy="6103639"/>
          </a:xfrm>
          <a:prstGeom prst="rect">
            <a:avLst/>
          </a:prstGeom>
        </p:spPr>
        <p:txBody>
          <a:bodyPr wrap="square" lIns="0" tIns="0" rIns="0" bIns="0">
            <a:normAutofit fontScale="92500" lnSpcReduction="20000"/>
          </a:bodyPr>
          <a:lstStyle>
            <a:lvl1pPr marL="0">
              <a:defRPr sz="3050" b="1"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4000"/>
              </a:lnSpc>
            </a:pPr>
            <a:r>
              <a:rPr lang="en-US" sz="5200" dirty="0">
                <a:solidFill>
                  <a:schemeClr val="tx1"/>
                </a:solidFill>
                <a:latin typeface="Arial" panose="020B0604020202020204" pitchFamily="34" charset="0"/>
                <a:cs typeface="Arial" panose="020B0604020202020204" pitchFamily="34" charset="0"/>
              </a:rPr>
              <a:t>OFCY Program Strategies Represented</a:t>
            </a:r>
          </a:p>
          <a:p>
            <a:pPr lvl="1">
              <a:lnSpc>
                <a:spcPct val="124000"/>
              </a:lnSpc>
            </a:pPr>
            <a:r>
              <a:rPr lang="en-US" sz="4000" dirty="0">
                <a:solidFill>
                  <a:schemeClr val="tx1"/>
                </a:solidFill>
                <a:latin typeface="Arial" panose="020B0604020202020204" pitchFamily="34" charset="0"/>
                <a:cs typeface="Arial" panose="020B0604020202020204" pitchFamily="34" charset="0"/>
              </a:rPr>
              <a:t>Violence Prevention</a:t>
            </a:r>
          </a:p>
          <a:p>
            <a:pPr>
              <a:lnSpc>
                <a:spcPct val="124000"/>
              </a:lnSpc>
            </a:pPr>
            <a:endParaRPr lang="en-US" sz="5200" dirty="0">
              <a:solidFill>
                <a:schemeClr val="tx1"/>
              </a:solidFill>
              <a:latin typeface="Arial" panose="020B0604020202020204" pitchFamily="34" charset="0"/>
              <a:cs typeface="Arial" panose="020B0604020202020204" pitchFamily="34" charset="0"/>
            </a:endParaRPr>
          </a:p>
          <a:p>
            <a:pPr>
              <a:lnSpc>
                <a:spcPct val="124000"/>
              </a:lnSpc>
            </a:pPr>
            <a:r>
              <a:rPr lang="en-US" sz="5200" dirty="0">
                <a:solidFill>
                  <a:schemeClr val="tx1"/>
                </a:solidFill>
                <a:latin typeface="Arial" panose="020B0604020202020204" pitchFamily="34" charset="0"/>
                <a:cs typeface="Arial" panose="020B0604020202020204" pitchFamily="34" charset="0"/>
              </a:rPr>
              <a:t>Possible Measurable Outcomes</a:t>
            </a:r>
            <a:endParaRPr lang="en-US" sz="5200" b="0" dirty="0">
              <a:solidFill>
                <a:schemeClr val="tx1"/>
              </a:solidFill>
              <a:latin typeface="Arial" panose="020B0604020202020204" pitchFamily="34" charset="0"/>
              <a:ea typeface="Montserrat" pitchFamily="2" charset="77"/>
              <a:cs typeface="Arial" panose="020B0604020202020204" pitchFamily="34" charset="0"/>
            </a:endParaRPr>
          </a:p>
          <a:p>
            <a:pPr marL="571500" indent="-571500">
              <a:lnSpc>
                <a:spcPct val="124000"/>
              </a:lnSpc>
              <a:buFont typeface="Arial" panose="020B0604020202020204" pitchFamily="34" charset="0"/>
              <a:buChar char="•"/>
            </a:pPr>
            <a:r>
              <a:rPr lang="en-US" sz="4000" b="0" i="1" dirty="0">
                <a:solidFill>
                  <a:schemeClr val="tx1"/>
                </a:solidFill>
                <a:latin typeface="Arial" panose="020B0604020202020204" pitchFamily="34" charset="0"/>
                <a:ea typeface="Montserrat" pitchFamily="2" charset="77"/>
                <a:cs typeface="Arial" panose="020B0604020202020204" pitchFamily="34" charset="0"/>
              </a:rPr>
              <a:t>"Pre and post surveys with key questions about safety and perception of violence.”</a:t>
            </a:r>
            <a:endParaRPr lang="en-US" sz="4000" b="0" i="1"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571500" indent="-571500">
              <a:lnSpc>
                <a:spcPct val="124000"/>
              </a:lnSpc>
              <a:buFont typeface="Arial" panose="020B0604020202020204" pitchFamily="34" charset="0"/>
              <a:buChar char="•"/>
            </a:pPr>
            <a:r>
              <a:rPr lang="en-US" sz="4000" b="0" i="1" dirty="0">
                <a:solidFill>
                  <a:schemeClr val="tx1"/>
                </a:solidFill>
                <a:latin typeface="Arial" panose="020B0604020202020204" pitchFamily="34" charset="0"/>
                <a:ea typeface="Montserrat" pitchFamily="2" charset="77"/>
                <a:cs typeface="Arial" panose="020B0604020202020204" pitchFamily="34" charset="0"/>
              </a:rPr>
              <a:t>"Professional development, job, and career readiness data related to violence prevention outcomes.”</a:t>
            </a:r>
          </a:p>
          <a:p>
            <a:pPr marL="571500" indent="-571500">
              <a:lnSpc>
                <a:spcPct val="124000"/>
              </a:lnSpc>
              <a:buFont typeface="Arial" panose="020B0604020202020204" pitchFamily="34" charset="0"/>
              <a:buChar char="•"/>
            </a:pPr>
            <a:r>
              <a:rPr lang="en-US" sz="4000" b="0" i="1" dirty="0">
                <a:solidFill>
                  <a:schemeClr val="tx1"/>
                </a:solidFill>
                <a:latin typeface="Arial" panose="020B0604020202020204" pitchFamily="34" charset="0"/>
                <a:ea typeface="Montserrat" pitchFamily="2" charset="77"/>
                <a:cs typeface="Arial" panose="020B0604020202020204" pitchFamily="34" charset="0"/>
              </a:rPr>
              <a:t>"Capturing systemic barriers that prevent full participation."</a:t>
            </a:r>
            <a:endParaRPr lang="en-US" sz="4000" b="0" i="1" dirty="0">
              <a:solidFill>
                <a:schemeClr val="tx1"/>
              </a:solidFill>
              <a:latin typeface="Arial" panose="020B0604020202020204" pitchFamily="34" charset="0"/>
              <a:ea typeface="Arial" panose="020B0604020202020204" pitchFamily="34" charset="0"/>
              <a:cs typeface="Arial" panose="020B0604020202020204" pitchFamily="34" charset="0"/>
            </a:endParaRPr>
          </a:p>
          <a:p>
            <a:endParaRPr lang="en-US" sz="1800" dirty="0">
              <a:solidFill>
                <a:schemeClr val="tx1"/>
              </a:solidFill>
              <a:latin typeface="Arial" panose="020B0604020202020204" pitchFamily="34" charset="0"/>
              <a:ea typeface="Arial" panose="020B0604020202020204" pitchFamily="34" charset="0"/>
            </a:endParaRPr>
          </a:p>
          <a:p>
            <a:endParaRPr lang="en-US" dirty="0">
              <a:solidFill>
                <a:schemeClr val="tx1"/>
              </a:solidFill>
            </a:endParaRPr>
          </a:p>
          <a:p>
            <a:endParaRPr lang="en-US" dirty="0"/>
          </a:p>
        </p:txBody>
      </p:sp>
    </p:spTree>
    <p:extLst>
      <p:ext uri="{BB962C8B-B14F-4D97-AF65-F5344CB8AC3E}">
        <p14:creationId xmlns:p14="http://schemas.microsoft.com/office/powerpoint/2010/main" val="23848707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FED4-4057-4FB7-822B-F9246E95698C}"/>
              </a:ext>
            </a:extLst>
          </p:cNvPr>
          <p:cNvSpPr>
            <a:spLocks noGrp="1"/>
          </p:cNvSpPr>
          <p:nvPr>
            <p:ph type="title"/>
          </p:nvPr>
        </p:nvSpPr>
        <p:spPr>
          <a:xfrm>
            <a:off x="702124" y="261989"/>
            <a:ext cx="11763375" cy="1661993"/>
          </a:xfrm>
        </p:spPr>
        <p:txBody>
          <a:bodyPr/>
          <a:lstStyle/>
          <a:p>
            <a:r>
              <a:rPr lang="en-US" sz="5400" b="1" i="0" dirty="0"/>
              <a:t>Parent Support Focused Programs</a:t>
            </a:r>
            <a:br>
              <a:rPr lang="en-US" sz="5400" b="1" i="0" dirty="0"/>
            </a:br>
            <a:endParaRPr lang="en-US" sz="5400" b="1" i="0" dirty="0"/>
          </a:p>
        </p:txBody>
      </p:sp>
      <p:sp>
        <p:nvSpPr>
          <p:cNvPr id="3" name="Content Placeholder 2">
            <a:extLst>
              <a:ext uri="{FF2B5EF4-FFF2-40B4-BE49-F238E27FC236}">
                <a16:creationId xmlns:a16="http://schemas.microsoft.com/office/drawing/2014/main" id="{008DF8F2-7371-7CF4-6AE9-080FFBE38AFE}"/>
              </a:ext>
            </a:extLst>
          </p:cNvPr>
          <p:cNvSpPr>
            <a:spLocks noGrp="1"/>
          </p:cNvSpPr>
          <p:nvPr>
            <p:ph idx="1"/>
          </p:nvPr>
        </p:nvSpPr>
        <p:spPr>
          <a:xfrm>
            <a:off x="1257300" y="1924336"/>
            <a:ext cx="15773400" cy="7341110"/>
          </a:xfrm>
        </p:spPr>
        <p:txBody>
          <a:bodyPr>
            <a:normAutofit fontScale="85000" lnSpcReduction="20000"/>
          </a:bodyPr>
          <a:lstStyle/>
          <a:p>
            <a:r>
              <a:rPr lang="en-US" sz="3900" dirty="0">
                <a:solidFill>
                  <a:schemeClr val="tx1"/>
                </a:solidFill>
                <a:latin typeface="Arial" panose="020B0604020202020204" pitchFamily="34" charset="0"/>
                <a:cs typeface="Arial" panose="020B0604020202020204" pitchFamily="34" charset="0"/>
              </a:rPr>
              <a:t>OFCY Program Strategies Represented</a:t>
            </a:r>
          </a:p>
          <a:p>
            <a:pPr lvl="1"/>
            <a:r>
              <a:rPr lang="en-US" sz="2100" dirty="0">
                <a:solidFill>
                  <a:schemeClr val="tx1"/>
                </a:solidFill>
                <a:latin typeface="Arial" panose="020B0604020202020204" pitchFamily="34" charset="0"/>
                <a:cs typeface="Arial" panose="020B0604020202020204" pitchFamily="34" charset="0"/>
              </a:rPr>
              <a:t>Family Resource Center &amp; Parent Engagement</a:t>
            </a:r>
            <a:endParaRPr lang="en-US" b="0" dirty="0">
              <a:solidFill>
                <a:schemeClr val="tx1"/>
              </a:solidFill>
              <a:effectLst/>
              <a:latin typeface="Arial" panose="020B0604020202020204" pitchFamily="34" charset="0"/>
              <a:cs typeface="Arial" panose="020B0604020202020204" pitchFamily="34" charset="0"/>
            </a:endParaRPr>
          </a:p>
          <a:p>
            <a:pPr lvl="1"/>
            <a:r>
              <a:rPr lang="en-US" sz="2100" dirty="0">
                <a:solidFill>
                  <a:schemeClr val="tx1"/>
                </a:solidFill>
                <a:latin typeface="Arial" panose="020B0604020202020204" pitchFamily="34" charset="0"/>
                <a:cs typeface="Arial" panose="020B0604020202020204" pitchFamily="34" charset="0"/>
              </a:rPr>
              <a:t>Social Emotional Well-being in Early Childhood</a:t>
            </a: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r>
              <a:rPr lang="en-US" sz="3900" dirty="0">
                <a:solidFill>
                  <a:schemeClr val="tx1"/>
                </a:solidFill>
                <a:latin typeface="Arial" panose="020B0604020202020204" pitchFamily="34" charset="0"/>
                <a:cs typeface="Arial" panose="020B0604020202020204" pitchFamily="34" charset="0"/>
              </a:rPr>
              <a:t>Possible Measurable Outcomes</a:t>
            </a:r>
          </a:p>
          <a:p>
            <a:endParaRPr lang="en-US" sz="3900" dirty="0">
              <a:solidFill>
                <a:schemeClr val="tx1"/>
              </a:solidFill>
              <a:latin typeface="Arial" panose="020B0604020202020204" pitchFamily="34" charset="0"/>
              <a:cs typeface="Arial" panose="020B0604020202020204" pitchFamily="34" charset="0"/>
            </a:endParaRPr>
          </a:p>
          <a:p>
            <a:pPr>
              <a:lnSpc>
                <a:spcPct val="124000"/>
              </a:lnSpc>
            </a:pPr>
            <a:r>
              <a:rPr lang="en-US" sz="2700" dirty="0">
                <a:solidFill>
                  <a:schemeClr val="tx1"/>
                </a:solidFill>
                <a:latin typeface="Arial" panose="020B0604020202020204" pitchFamily="34" charset="0"/>
                <a:ea typeface="Montserrat" pitchFamily="2" charset="77"/>
                <a:cs typeface="Arial" panose="020B0604020202020204" pitchFamily="34" charset="0"/>
              </a:rPr>
              <a:t>Resource Navigation/Access to Resources: </a:t>
            </a:r>
          </a:p>
          <a:p>
            <a:pPr marL="800100" lvl="1" indent="-342900">
              <a:lnSpc>
                <a:spcPct val="124000"/>
              </a:lnSpc>
              <a:buFont typeface="Arial" panose="020B0604020202020204" pitchFamily="34" charset="0"/>
              <a:buChar char="•"/>
            </a:pPr>
            <a:r>
              <a:rPr lang="en-US" sz="2600" dirty="0">
                <a:solidFill>
                  <a:schemeClr val="tx1"/>
                </a:solidFill>
                <a:latin typeface="Arial" panose="020B0604020202020204" pitchFamily="34" charset="0"/>
                <a:ea typeface="Montserrat" pitchFamily="2" charset="77"/>
                <a:cs typeface="Arial" panose="020B0604020202020204" pitchFamily="34" charset="0"/>
              </a:rPr>
              <a:t>Programs track services accessed and interactions with external organizations to gauge resource navigation success.</a:t>
            </a:r>
          </a:p>
          <a:p>
            <a:pPr marL="800100" lvl="1" indent="-342900">
              <a:lnSpc>
                <a:spcPct val="124000"/>
              </a:lnSpc>
              <a:buFont typeface="Arial" panose="020B0604020202020204" pitchFamily="34" charset="0"/>
              <a:buChar char="•"/>
            </a:pPr>
            <a:r>
              <a:rPr lang="en-US" sz="2600" i="1" dirty="0">
                <a:solidFill>
                  <a:schemeClr val="tx1"/>
                </a:solidFill>
                <a:latin typeface="Arial" panose="020B0604020202020204" pitchFamily="34" charset="0"/>
                <a:ea typeface="Montserrat" pitchFamily="2" charset="77"/>
                <a:cs typeface="Arial" panose="020B0604020202020204" pitchFamily="34" charset="0"/>
              </a:rPr>
              <a:t>"Client has not only information about new services but has the means or knowledge to access AND use those services.”</a:t>
            </a:r>
          </a:p>
          <a:p>
            <a:pPr marL="800100" lvl="1" indent="-342900">
              <a:lnSpc>
                <a:spcPct val="124000"/>
              </a:lnSpc>
              <a:buFont typeface="Arial" panose="020B0604020202020204" pitchFamily="34" charset="0"/>
              <a:buChar char="•"/>
            </a:pPr>
            <a:r>
              <a:rPr lang="en-US" sz="2600" i="1" dirty="0">
                <a:solidFill>
                  <a:schemeClr val="tx1"/>
                </a:solidFill>
                <a:latin typeface="Arial" panose="020B0604020202020204" pitchFamily="34" charset="0"/>
                <a:ea typeface="Montserrat" pitchFamily="2" charset="77"/>
                <a:cs typeface="Arial" panose="020B0604020202020204" pitchFamily="34" charset="0"/>
              </a:rPr>
              <a:t>"Clients feel empowered to lead and navigate resources independently."</a:t>
            </a:r>
            <a:endParaRPr lang="en-US" sz="2600" i="1"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685800" lvl="1">
              <a:lnSpc>
                <a:spcPct val="124000"/>
              </a:lnSpc>
            </a:pPr>
            <a:endParaRPr lang="en-US" sz="21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24000"/>
              </a:lnSpc>
            </a:pPr>
            <a:r>
              <a:rPr lang="en-US" sz="3300" dirty="0">
                <a:solidFill>
                  <a:schemeClr val="tx1"/>
                </a:solidFill>
                <a:latin typeface="Arial" panose="020B0604020202020204" pitchFamily="34" charset="0"/>
                <a:ea typeface="Montserrat" pitchFamily="2" charset="77"/>
                <a:cs typeface="Arial" panose="020B0604020202020204" pitchFamily="34" charset="0"/>
              </a:rPr>
              <a:t>Client Support and Guidance:</a:t>
            </a:r>
          </a:p>
          <a:p>
            <a:pPr marL="1143000" lvl="1" indent="-457200">
              <a:lnSpc>
                <a:spcPct val="124000"/>
              </a:lnSpc>
              <a:buFont typeface="Arial" panose="020B0604020202020204" pitchFamily="34" charset="0"/>
              <a:buChar char="•"/>
            </a:pPr>
            <a:r>
              <a:rPr lang="en-US" sz="2700" i="1" dirty="0">
                <a:solidFill>
                  <a:schemeClr val="tx1"/>
                </a:solidFill>
                <a:latin typeface="Arial" panose="020B0604020202020204" pitchFamily="34" charset="0"/>
                <a:ea typeface="Montserrat" pitchFamily="2" charset="77"/>
                <a:cs typeface="Arial" panose="020B0604020202020204" pitchFamily="34" charset="0"/>
              </a:rPr>
              <a:t>"Parents develop skills through coaching, encouragement, and troubleshooting."</a:t>
            </a:r>
            <a:endParaRPr lang="en-US" sz="2700" i="1"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143000" lvl="1" indent="-457200">
              <a:lnSpc>
                <a:spcPct val="124000"/>
              </a:lnSpc>
              <a:buFont typeface="Arial" panose="020B0604020202020204" pitchFamily="34" charset="0"/>
              <a:buChar char="•"/>
            </a:pPr>
            <a:r>
              <a:rPr lang="en-US" sz="2700" i="1" dirty="0">
                <a:solidFill>
                  <a:schemeClr val="tx1"/>
                </a:solidFill>
                <a:latin typeface="Arial" panose="020B0604020202020204" pitchFamily="34" charset="0"/>
                <a:ea typeface="Montserrat" pitchFamily="2" charset="77"/>
                <a:cs typeface="Arial" panose="020B0604020202020204" pitchFamily="34" charset="0"/>
              </a:rPr>
              <a:t>"Parents are empowered to support their children in social, emotional, and cognitive growth."</a:t>
            </a:r>
            <a:endParaRPr lang="en-US" sz="2700" i="1"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143000" lvl="1" indent="-457200">
              <a:lnSpc>
                <a:spcPct val="124000"/>
              </a:lnSpc>
              <a:spcAft>
                <a:spcPts val="1800"/>
              </a:spcAft>
              <a:buFont typeface="Arial" panose="020B0604020202020204" pitchFamily="34" charset="0"/>
              <a:buChar char="•"/>
            </a:pPr>
            <a:r>
              <a:rPr lang="en-US" sz="2700" i="1" dirty="0">
                <a:solidFill>
                  <a:schemeClr val="tx1"/>
                </a:solidFill>
                <a:latin typeface="Arial" panose="020B0604020202020204" pitchFamily="34" charset="0"/>
                <a:ea typeface="Montserrat" pitchFamily="2" charset="77"/>
                <a:cs typeface="Arial" panose="020B0604020202020204" pitchFamily="34" charset="0"/>
              </a:rPr>
              <a:t>"Skill development includes multilingual parents confidently completing applications with minimal assistance."</a:t>
            </a:r>
            <a:endParaRPr lang="en-US" sz="2700" i="1"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24000"/>
              </a:lnSpc>
            </a:pPr>
            <a:r>
              <a:rPr lang="en-US" sz="3300" dirty="0">
                <a:solidFill>
                  <a:schemeClr val="tx1"/>
                </a:solidFill>
                <a:latin typeface="Arial" panose="020B0604020202020204" pitchFamily="34" charset="0"/>
                <a:ea typeface="Montserrat" pitchFamily="2" charset="77"/>
                <a:cs typeface="Arial" panose="020B0604020202020204" pitchFamily="34" charset="0"/>
              </a:rPr>
              <a:t>Understanding Client Needs: </a:t>
            </a:r>
          </a:p>
          <a:p>
            <a:pPr marL="914400" lvl="1" indent="-457200">
              <a:lnSpc>
                <a:spcPct val="124000"/>
              </a:lnSpc>
              <a:buFont typeface="Arial" panose="020B0604020202020204" pitchFamily="34" charset="0"/>
              <a:buChar char="•"/>
            </a:pPr>
            <a:r>
              <a:rPr lang="en-US" sz="2700" dirty="0">
                <a:solidFill>
                  <a:schemeClr val="tx1"/>
                </a:solidFill>
                <a:latin typeface="Arial" panose="020B0604020202020204" pitchFamily="34" charset="0"/>
                <a:ea typeface="Montserrat" pitchFamily="2" charset="77"/>
                <a:cs typeface="Arial" panose="020B0604020202020204" pitchFamily="34" charset="0"/>
              </a:rPr>
              <a:t>Identifying both emerging and immediate needs provides a more comprehensive view of participant priorities and barriers.</a:t>
            </a:r>
          </a:p>
          <a:p>
            <a:pPr marL="914400" lvl="1" indent="-457200">
              <a:lnSpc>
                <a:spcPct val="124000"/>
              </a:lnSpc>
              <a:buFont typeface="Arial" panose="020B0604020202020204" pitchFamily="34" charset="0"/>
              <a:buChar char="•"/>
            </a:pPr>
            <a:r>
              <a:rPr lang="en-US" sz="2700" dirty="0">
                <a:solidFill>
                  <a:schemeClr val="tx1"/>
                </a:solidFill>
                <a:latin typeface="Arial" panose="020B0604020202020204" pitchFamily="34" charset="0"/>
                <a:ea typeface="Montserrat" pitchFamily="2" charset="77"/>
                <a:cs typeface="Arial" panose="020B0604020202020204" pitchFamily="34" charset="0"/>
              </a:rPr>
              <a:t>Gathering data on challenges faced during resource access and ease of navigation</a:t>
            </a:r>
          </a:p>
          <a:p>
            <a:pPr lvl="2"/>
            <a:endParaRPr lang="en-US" sz="1500" dirty="0">
              <a:latin typeface="Arial" panose="020B0604020202020204" pitchFamily="34" charset="0"/>
              <a:ea typeface="Arial" panose="020B0604020202020204" pitchFamily="34" charset="0"/>
            </a:endParaRPr>
          </a:p>
          <a:p>
            <a:pPr lvl="2"/>
            <a:endParaRPr lang="en-US" sz="15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9662856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BFD3A-BDB3-071A-6106-A319F51FBDF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231EB6-DE0F-90D2-F231-4EDA61D06621}"/>
              </a:ext>
            </a:extLst>
          </p:cNvPr>
          <p:cNvSpPr>
            <a:spLocks noGrp="1"/>
          </p:cNvSpPr>
          <p:nvPr>
            <p:ph type="title"/>
          </p:nvPr>
        </p:nvSpPr>
        <p:spPr>
          <a:xfrm>
            <a:off x="838200" y="1257300"/>
            <a:ext cx="11763375" cy="830997"/>
          </a:xfrm>
        </p:spPr>
        <p:txBody>
          <a:bodyPr/>
          <a:lstStyle/>
          <a:p>
            <a:r>
              <a:rPr lang="en-US" sz="5400" b="1" i="0" dirty="0">
                <a:latin typeface="Arial" panose="020B0604020202020204" pitchFamily="34" charset="0"/>
                <a:cs typeface="Arial" panose="020B0604020202020204" pitchFamily="34" charset="0"/>
              </a:rPr>
              <a:t>High School Focused Programs</a:t>
            </a:r>
          </a:p>
        </p:txBody>
      </p:sp>
      <p:sp>
        <p:nvSpPr>
          <p:cNvPr id="5" name="Content Placeholder 4">
            <a:extLst>
              <a:ext uri="{FF2B5EF4-FFF2-40B4-BE49-F238E27FC236}">
                <a16:creationId xmlns:a16="http://schemas.microsoft.com/office/drawing/2014/main" id="{6F59952F-9406-4FFF-BFA7-605DF3A08948}"/>
              </a:ext>
            </a:extLst>
          </p:cNvPr>
          <p:cNvSpPr>
            <a:spLocks noGrp="1"/>
          </p:cNvSpPr>
          <p:nvPr>
            <p:ph idx="1"/>
          </p:nvPr>
        </p:nvSpPr>
        <p:spPr>
          <a:xfrm>
            <a:off x="1905000" y="2324100"/>
            <a:ext cx="15316200" cy="7620000"/>
          </a:xfrm>
        </p:spPr>
        <p:txBody>
          <a:bodyPr>
            <a:normAutofit fontScale="25000" lnSpcReduction="20000"/>
          </a:bodyPr>
          <a:lstStyle/>
          <a:p>
            <a:r>
              <a:rPr lang="en-US" sz="11200" dirty="0">
                <a:solidFill>
                  <a:schemeClr val="tx1"/>
                </a:solidFill>
                <a:latin typeface="Arial" panose="020B0604020202020204" pitchFamily="34" charset="0"/>
                <a:cs typeface="Arial" panose="020B0604020202020204" pitchFamily="34" charset="0"/>
              </a:rPr>
              <a:t>OFCY Program Strategies Represented</a:t>
            </a:r>
          </a:p>
          <a:p>
            <a:pPr lvl="1"/>
            <a:r>
              <a:rPr lang="en-US" sz="11200" dirty="0">
                <a:solidFill>
                  <a:schemeClr val="tx1"/>
                </a:solidFill>
                <a:latin typeface="Arial" panose="020B0604020202020204" pitchFamily="34" charset="0"/>
                <a:cs typeface="Arial" panose="020B0604020202020204" pitchFamily="34" charset="0"/>
              </a:rPr>
              <a:t>High School and Postsecondary Student Success</a:t>
            </a:r>
          </a:p>
          <a:p>
            <a:endParaRPr lang="en-US" sz="11200" dirty="0">
              <a:solidFill>
                <a:schemeClr val="tx1"/>
              </a:solidFill>
              <a:latin typeface="Arial" panose="020B0604020202020204" pitchFamily="34" charset="0"/>
              <a:cs typeface="Arial" panose="020B0604020202020204" pitchFamily="34" charset="0"/>
            </a:endParaRPr>
          </a:p>
          <a:p>
            <a:r>
              <a:rPr lang="en-US" sz="11200" dirty="0">
                <a:solidFill>
                  <a:schemeClr val="tx1"/>
                </a:solidFill>
                <a:latin typeface="Arial" panose="020B0604020202020204" pitchFamily="34" charset="0"/>
                <a:cs typeface="Arial" panose="020B0604020202020204" pitchFamily="34" charset="0"/>
              </a:rPr>
              <a:t>Possible Measurable Outcomes</a:t>
            </a:r>
          </a:p>
          <a:p>
            <a:endParaRPr lang="en-US" sz="11200" dirty="0">
              <a:solidFill>
                <a:schemeClr val="tx1"/>
              </a:solidFill>
              <a:latin typeface="Arial" panose="020B0604020202020204" pitchFamily="34" charset="0"/>
              <a:ea typeface="Montserrat" pitchFamily="2" charset="77"/>
              <a:cs typeface="Arial" panose="020B0604020202020204" pitchFamily="34" charset="0"/>
            </a:endParaRPr>
          </a:p>
          <a:p>
            <a:r>
              <a:rPr lang="en-US" sz="11200" dirty="0">
                <a:solidFill>
                  <a:schemeClr val="tx1"/>
                </a:solidFill>
                <a:latin typeface="Arial" panose="020B0604020202020204" pitchFamily="34" charset="0"/>
                <a:ea typeface="Montserrat" pitchFamily="2" charset="77"/>
                <a:cs typeface="Arial" panose="020B0604020202020204" pitchFamily="34" charset="0"/>
              </a:rPr>
              <a:t>Academic and School Success</a:t>
            </a:r>
          </a:p>
          <a:p>
            <a:pPr marL="523875" indent="-523875">
              <a:buFont typeface="Arial" panose="020B0604020202020204" pitchFamily="34" charset="0"/>
              <a:buChar char="•"/>
            </a:pPr>
            <a:r>
              <a:rPr lang="en-US" sz="11200" b="0" dirty="0">
                <a:solidFill>
                  <a:schemeClr val="tx1"/>
                </a:solidFill>
                <a:latin typeface="Arial" panose="020B0604020202020204" pitchFamily="34" charset="0"/>
                <a:ea typeface="Montserrat" pitchFamily="2" charset="77"/>
                <a:cs typeface="Arial" panose="020B0604020202020204" pitchFamily="34" charset="0"/>
              </a:rPr>
              <a:t>School attendance, participation</a:t>
            </a:r>
            <a:endParaRPr lang="en-US" sz="11200" b="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523875" indent="-523875">
              <a:buFont typeface="Arial" panose="020B0604020202020204" pitchFamily="34" charset="0"/>
              <a:buChar char="•"/>
            </a:pPr>
            <a:r>
              <a:rPr lang="en-US" sz="11200" b="0" dirty="0">
                <a:solidFill>
                  <a:schemeClr val="tx1"/>
                </a:solidFill>
                <a:latin typeface="Arial" panose="020B0604020202020204" pitchFamily="34" charset="0"/>
                <a:ea typeface="Montserrat" pitchFamily="2" charset="77"/>
                <a:cs typeface="Arial" panose="020B0604020202020204" pitchFamily="34" charset="0"/>
              </a:rPr>
              <a:t>Newcomer youth are and can be successful in high school but they can also find educational achievement in improving their English skills, understanding US systems, navigating them, and accessing education resources.”</a:t>
            </a:r>
          </a:p>
          <a:p>
            <a:pPr marL="523875" indent="-523875">
              <a:buFont typeface="Arial" panose="020B0604020202020204" pitchFamily="34" charset="0"/>
              <a:buChar char="•"/>
            </a:pPr>
            <a:r>
              <a:rPr lang="en-US" sz="11200" b="0" dirty="0">
                <a:solidFill>
                  <a:schemeClr val="tx1"/>
                </a:solidFill>
                <a:latin typeface="Arial" panose="020B0604020202020204" pitchFamily="34" charset="0"/>
                <a:ea typeface="Montserrat" pitchFamily="2" charset="77"/>
                <a:cs typeface="Arial" panose="020B0604020202020204" pitchFamily="34" charset="0"/>
              </a:rPr>
              <a:t>We see educational achievement as a function of wellness and belonging.</a:t>
            </a:r>
            <a:r>
              <a:rPr lang="en-US" sz="11200" b="0" dirty="0">
                <a:solidFill>
                  <a:schemeClr val="tx1"/>
                </a:solidFill>
                <a:latin typeface="Arial" panose="020B0604020202020204" pitchFamily="34" charset="0"/>
                <a:cs typeface="Arial" panose="020B0604020202020204" pitchFamily="34" charset="0"/>
              </a:rPr>
              <a:t> </a:t>
            </a:r>
            <a:r>
              <a:rPr lang="en-US" sz="11200" b="0" dirty="0">
                <a:solidFill>
                  <a:schemeClr val="tx1"/>
                </a:solidFill>
                <a:latin typeface="Arial" panose="020B0604020202020204" pitchFamily="34" charset="0"/>
                <a:ea typeface="Montserrat" pitchFamily="2" charset="77"/>
                <a:cs typeface="Arial" panose="020B0604020202020204" pitchFamily="34" charset="0"/>
              </a:rPr>
              <a:t>Achievement can't be a static statistic related to what's happening inside the classroom or mere graduation rates."</a:t>
            </a:r>
            <a:endParaRPr lang="en-US" sz="11200" b="0" dirty="0">
              <a:solidFill>
                <a:schemeClr val="tx1"/>
              </a:solidFill>
              <a:latin typeface="Arial" panose="020B0604020202020204" pitchFamily="34" charset="0"/>
              <a:ea typeface="Arial" panose="020B0604020202020204" pitchFamily="34" charset="0"/>
              <a:cs typeface="Arial" panose="020B0604020202020204" pitchFamily="34" charset="0"/>
            </a:endParaRPr>
          </a:p>
          <a:p>
            <a:endParaRPr lang="en-US" sz="11200" dirty="0">
              <a:solidFill>
                <a:schemeClr val="tx1"/>
              </a:solidFill>
              <a:latin typeface="Arial" panose="020B0604020202020204" pitchFamily="34" charset="0"/>
              <a:ea typeface="Montserrat" pitchFamily="2" charset="77"/>
              <a:cs typeface="Arial" panose="020B0604020202020204" pitchFamily="34" charset="0"/>
            </a:endParaRPr>
          </a:p>
          <a:p>
            <a:r>
              <a:rPr lang="en-US" sz="11200" dirty="0">
                <a:solidFill>
                  <a:schemeClr val="tx1"/>
                </a:solidFill>
                <a:latin typeface="Arial" panose="020B0604020202020204" pitchFamily="34" charset="0"/>
                <a:ea typeface="Montserrat" pitchFamily="2" charset="77"/>
                <a:cs typeface="Arial" panose="020B0604020202020204" pitchFamily="34" charset="0"/>
              </a:rPr>
              <a:t>Graduation and Post-secondary Goals</a:t>
            </a:r>
            <a:endParaRPr lang="en-US" sz="11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463550" indent="-463550">
              <a:buFont typeface="Arial" panose="020B0604020202020204" pitchFamily="34" charset="0"/>
              <a:buChar char="•"/>
            </a:pPr>
            <a:r>
              <a:rPr lang="en-US" sz="11200" b="0" dirty="0">
                <a:solidFill>
                  <a:schemeClr val="tx1"/>
                </a:solidFill>
                <a:latin typeface="Arial" panose="020B0604020202020204" pitchFamily="34" charset="0"/>
                <a:ea typeface="Montserrat" pitchFamily="2" charset="77"/>
                <a:cs typeface="Arial" panose="020B0604020202020204" pitchFamily="34" charset="0"/>
              </a:rPr>
              <a:t>Graduation rates, FAFSA access</a:t>
            </a:r>
          </a:p>
          <a:p>
            <a:endParaRPr lang="en-US" sz="11200" dirty="0">
              <a:solidFill>
                <a:schemeClr val="tx1"/>
              </a:solidFill>
              <a:latin typeface="Arial" panose="020B0604020202020204" pitchFamily="34" charset="0"/>
              <a:ea typeface="Montserrat" pitchFamily="2" charset="77"/>
              <a:cs typeface="Arial" panose="020B0604020202020204" pitchFamily="34" charset="0"/>
            </a:endParaRPr>
          </a:p>
          <a:p>
            <a:r>
              <a:rPr lang="en-US" sz="11200" dirty="0">
                <a:solidFill>
                  <a:schemeClr val="tx1"/>
                </a:solidFill>
                <a:latin typeface="Arial" panose="020B0604020202020204" pitchFamily="34" charset="0"/>
                <a:ea typeface="Montserrat" pitchFamily="2" charset="77"/>
                <a:cs typeface="Arial" panose="020B0604020202020204" pitchFamily="34" charset="0"/>
              </a:rPr>
              <a:t>Social and Emotional Learning</a:t>
            </a:r>
          </a:p>
          <a:p>
            <a:pPr marL="463550" indent="-463550">
              <a:buFont typeface="Arial" panose="020B0604020202020204" pitchFamily="34" charset="0"/>
              <a:buChar char="•"/>
            </a:pPr>
            <a:r>
              <a:rPr lang="en-US" sz="11200" b="0" dirty="0">
                <a:solidFill>
                  <a:schemeClr val="tx1"/>
                </a:solidFill>
                <a:latin typeface="Arial" panose="020B0604020202020204" pitchFamily="34" charset="0"/>
                <a:ea typeface="Montserrat" pitchFamily="2" charset="77"/>
                <a:cs typeface="Arial" panose="020B0604020202020204" pitchFamily="34" charset="0"/>
              </a:rPr>
              <a:t>Participants are able to hold and participate in RJ Circles, build community and manage conflict. On the farm, they develop planting and farming skills, life planning skills, and SEL understanding."</a:t>
            </a:r>
            <a:r>
              <a:rPr lang="en-US" sz="11200" b="0" dirty="0">
                <a:solidFill>
                  <a:schemeClr val="tx1"/>
                </a:solidFill>
                <a:latin typeface="Arial" panose="020B0604020202020204" pitchFamily="34" charset="0"/>
                <a:cs typeface="Arial" panose="020B0604020202020204" pitchFamily="34" charset="0"/>
              </a:rPr>
              <a:t> </a:t>
            </a:r>
            <a:endParaRPr lang="en-US" sz="11200" b="0" dirty="0">
              <a:solidFill>
                <a:schemeClr val="tx1"/>
              </a:solidFill>
              <a:latin typeface="Arial" panose="020B0604020202020204" pitchFamily="34" charset="0"/>
              <a:ea typeface="Montserrat" pitchFamily="2" charset="77"/>
              <a:cs typeface="Arial" panose="020B0604020202020204" pitchFamily="34" charset="0"/>
            </a:endParaRPr>
          </a:p>
          <a:p>
            <a:endParaRPr lang="en-US" dirty="0"/>
          </a:p>
        </p:txBody>
      </p:sp>
    </p:spTree>
    <p:extLst>
      <p:ext uri="{BB962C8B-B14F-4D97-AF65-F5344CB8AC3E}">
        <p14:creationId xmlns:p14="http://schemas.microsoft.com/office/powerpoint/2010/main" val="5344160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733F2-03D2-2FEB-7D2F-B0C06E67B1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18B933-4378-08DA-5F6F-E35799E32BFE}"/>
              </a:ext>
            </a:extLst>
          </p:cNvPr>
          <p:cNvSpPr>
            <a:spLocks noGrp="1"/>
          </p:cNvSpPr>
          <p:nvPr>
            <p:ph type="title"/>
          </p:nvPr>
        </p:nvSpPr>
        <p:spPr>
          <a:xfrm>
            <a:off x="914400" y="1181100"/>
            <a:ext cx="11763375" cy="830997"/>
          </a:xfrm>
        </p:spPr>
        <p:txBody>
          <a:bodyPr/>
          <a:lstStyle/>
          <a:p>
            <a:r>
              <a:rPr lang="en-US" sz="5400" b="1" i="0" dirty="0"/>
              <a:t>Middle School Focused Programs</a:t>
            </a:r>
          </a:p>
        </p:txBody>
      </p:sp>
      <p:sp>
        <p:nvSpPr>
          <p:cNvPr id="5" name="Content Placeholder 4">
            <a:extLst>
              <a:ext uri="{FF2B5EF4-FFF2-40B4-BE49-F238E27FC236}">
                <a16:creationId xmlns:a16="http://schemas.microsoft.com/office/drawing/2014/main" id="{9283FB4D-A17F-F6EC-5FC4-A50CBA63B814}"/>
              </a:ext>
            </a:extLst>
          </p:cNvPr>
          <p:cNvSpPr>
            <a:spLocks noGrp="1"/>
          </p:cNvSpPr>
          <p:nvPr>
            <p:ph idx="1"/>
          </p:nvPr>
        </p:nvSpPr>
        <p:spPr>
          <a:xfrm>
            <a:off x="1896170" y="2628900"/>
            <a:ext cx="15020229" cy="6781800"/>
          </a:xfrm>
        </p:spPr>
        <p:txBody>
          <a:bodyPr>
            <a:normAutofit/>
          </a:bodyPr>
          <a:lstStyle/>
          <a:p>
            <a:r>
              <a:rPr lang="en-US" sz="4500" dirty="0">
                <a:solidFill>
                  <a:schemeClr val="tx1"/>
                </a:solidFill>
                <a:latin typeface="Arial" panose="020B0604020202020204" pitchFamily="34" charset="0"/>
                <a:cs typeface="Arial" panose="020B0604020202020204" pitchFamily="34" charset="0"/>
              </a:rPr>
              <a:t>OFCY Program Strategies Represented</a:t>
            </a:r>
          </a:p>
          <a:p>
            <a:pPr lvl="1"/>
            <a:r>
              <a:rPr lang="en-US" sz="2800" dirty="0">
                <a:solidFill>
                  <a:schemeClr val="tx1"/>
                </a:solidFill>
                <a:latin typeface="Arial" panose="020B0604020202020204" pitchFamily="34" charset="0"/>
                <a:cs typeface="Arial" panose="020B0604020202020204" pitchFamily="34" charset="0"/>
              </a:rPr>
              <a:t>After School Middle</a:t>
            </a:r>
          </a:p>
          <a:p>
            <a:pPr lvl="1"/>
            <a:r>
              <a:rPr lang="en-US" sz="2800" dirty="0">
                <a:solidFill>
                  <a:schemeClr val="tx1"/>
                </a:solidFill>
                <a:latin typeface="Arial" panose="020B0604020202020204" pitchFamily="34" charset="0"/>
                <a:cs typeface="Arial" panose="020B0604020202020204" pitchFamily="34" charset="0"/>
              </a:rPr>
              <a:t>Middle School Engagement, Wellness &amp; Transitions</a:t>
            </a:r>
            <a:endParaRPr lang="en-US" sz="2800" dirty="0">
              <a:solidFill>
                <a:schemeClr val="tx1"/>
              </a:solidFill>
              <a:latin typeface="Arial" panose="020B0604020202020204" pitchFamily="34" charset="0"/>
              <a:ea typeface="Montserrat" pitchFamily="2" charset="77"/>
              <a:cs typeface="Arial" panose="020B0604020202020204" pitchFamily="34" charset="0"/>
            </a:endParaRPr>
          </a:p>
          <a:p>
            <a:endParaRPr lang="en-US" sz="2900" dirty="0">
              <a:solidFill>
                <a:schemeClr val="tx1"/>
              </a:solidFill>
              <a:latin typeface="Arial" panose="020B0604020202020204" pitchFamily="34" charset="0"/>
              <a:ea typeface="Montserrat" pitchFamily="2" charset="77"/>
              <a:cs typeface="Arial" panose="020B0604020202020204" pitchFamily="34" charset="0"/>
            </a:endParaRPr>
          </a:p>
          <a:p>
            <a:r>
              <a:rPr lang="en-US" sz="4500" dirty="0">
                <a:solidFill>
                  <a:schemeClr val="tx1"/>
                </a:solidFill>
                <a:latin typeface="Arial" panose="020B0604020202020204" pitchFamily="34" charset="0"/>
                <a:cs typeface="Arial" panose="020B0604020202020204" pitchFamily="34" charset="0"/>
              </a:rPr>
              <a:t>Possible Measurable Outcomes</a:t>
            </a:r>
          </a:p>
          <a:p>
            <a:endParaRPr lang="en-US" sz="2600" dirty="0">
              <a:solidFill>
                <a:schemeClr val="tx1"/>
              </a:solidFill>
              <a:latin typeface="Arial" panose="020B0604020202020204" pitchFamily="34" charset="0"/>
              <a:ea typeface="Montserrat" pitchFamily="2" charset="77"/>
              <a:cs typeface="Arial" panose="020B0604020202020204" pitchFamily="34" charset="0"/>
            </a:endParaRPr>
          </a:p>
          <a:p>
            <a:r>
              <a:rPr lang="en-US" sz="4500" dirty="0">
                <a:solidFill>
                  <a:schemeClr val="tx1"/>
                </a:solidFill>
                <a:latin typeface="Arial" panose="020B0604020202020204" pitchFamily="34" charset="0"/>
                <a:ea typeface="Montserrat" pitchFamily="2" charset="77"/>
                <a:cs typeface="Arial" panose="020B0604020202020204" pitchFamily="34" charset="0"/>
              </a:rPr>
              <a:t>Secondary School Readiness</a:t>
            </a:r>
          </a:p>
          <a:p>
            <a:pPr marL="914400" lvl="1" indent="-457200">
              <a:buFont typeface="Arial" panose="020B0604020202020204" pitchFamily="34" charset="0"/>
              <a:buChar char="•"/>
            </a:pPr>
            <a:r>
              <a:rPr lang="en-US" sz="2800" dirty="0">
                <a:solidFill>
                  <a:schemeClr val="tx1"/>
                </a:solidFill>
                <a:latin typeface="Arial" panose="020B0604020202020204" pitchFamily="34" charset="0"/>
                <a:ea typeface="Montserrat" pitchFamily="2" charset="77"/>
                <a:cs typeface="Arial" panose="020B0604020202020204" pitchFamily="34" charset="0"/>
              </a:rPr>
              <a:t>"Do you know names of universities, college admission process, high school graduation requirements?”</a:t>
            </a:r>
          </a:p>
          <a:p>
            <a:pPr marL="914400" lvl="1" indent="-457200">
              <a:buFont typeface="Arial" panose="020B0604020202020204" pitchFamily="34" charset="0"/>
              <a:buChar char="•"/>
            </a:pPr>
            <a:r>
              <a:rPr lang="en-US" sz="2800" dirty="0">
                <a:solidFill>
                  <a:schemeClr val="tx1"/>
                </a:solidFill>
                <a:latin typeface="Arial" panose="020B0604020202020204" pitchFamily="34" charset="0"/>
                <a:ea typeface="Montserrat" pitchFamily="2" charset="77"/>
                <a:cs typeface="Arial" panose="020B0604020202020204" pitchFamily="34" charset="0"/>
              </a:rPr>
              <a:t>“Sense of belonging at college."</a:t>
            </a:r>
            <a:r>
              <a:rPr lang="en-US" sz="2800" dirty="0">
                <a:solidFill>
                  <a:schemeClr val="tx1"/>
                </a:solidFill>
                <a:latin typeface="Arial" panose="020B0604020202020204" pitchFamily="34" charset="0"/>
                <a:cs typeface="Arial" panose="020B0604020202020204" pitchFamily="34" charset="0"/>
              </a:rPr>
              <a:t> </a:t>
            </a:r>
          </a:p>
          <a:p>
            <a:pPr lvl="1"/>
            <a:endParaRPr lang="en-US" sz="3800" dirty="0">
              <a:solidFill>
                <a:schemeClr val="tx1"/>
              </a:solidFill>
              <a:latin typeface="Arial" panose="020B0604020202020204" pitchFamily="34" charset="0"/>
              <a:ea typeface="Arial" panose="020B0604020202020204" pitchFamily="34" charset="0"/>
              <a:cs typeface="Arial" panose="020B0604020202020204" pitchFamily="34" charset="0"/>
            </a:endParaRPr>
          </a:p>
          <a:p>
            <a:r>
              <a:rPr lang="en-US" sz="4500" dirty="0">
                <a:solidFill>
                  <a:schemeClr val="tx1"/>
                </a:solidFill>
                <a:latin typeface="Arial" panose="020B0604020202020204" pitchFamily="34" charset="0"/>
                <a:ea typeface="Arial" panose="020B0604020202020204" pitchFamily="34" charset="0"/>
                <a:cs typeface="Arial" panose="020B0604020202020204" pitchFamily="34" charset="0"/>
              </a:rPr>
              <a:t>Academic Achievements/Success </a:t>
            </a:r>
          </a:p>
          <a:p>
            <a:pPr marL="1143000" lvl="1" indent="-685800">
              <a:buFont typeface="Arial" panose="020B0604020202020204" pitchFamily="34" charset="0"/>
              <a:buChar char="•"/>
            </a:pPr>
            <a:r>
              <a:rPr lang="en-US" sz="2800" dirty="0">
                <a:solidFill>
                  <a:schemeClr val="tx1"/>
                </a:solidFill>
                <a:latin typeface="Arial" panose="020B0604020202020204" pitchFamily="34" charset="0"/>
                <a:ea typeface="Montserrat" pitchFamily="2" charset="77"/>
                <a:cs typeface="Arial" panose="020B0604020202020204" pitchFamily="34" charset="0"/>
              </a:rPr>
              <a:t>School attendance, grades</a:t>
            </a:r>
            <a:endParaRPr lang="en-US" sz="2800" dirty="0">
              <a:solidFill>
                <a:schemeClr val="tx1"/>
              </a:solidFill>
              <a:latin typeface="Arial" panose="020B0604020202020204" pitchFamily="34" charset="0"/>
              <a:ea typeface="Arial" panose="020B0604020202020204" pitchFamily="34" charset="0"/>
              <a:cs typeface="Arial" panose="020B0604020202020204" pitchFamily="34" charset="0"/>
            </a:endParaRPr>
          </a:p>
          <a:p>
            <a:endParaRPr lang="en-US" sz="2700" dirty="0">
              <a:latin typeface="Montserrat" pitchFamily="2" charset="77"/>
              <a:ea typeface="Montserrat" pitchFamily="2" charset="77"/>
              <a:cs typeface="Montserrat" pitchFamily="2" charset="77"/>
            </a:endParaRPr>
          </a:p>
          <a:p>
            <a:endParaRPr lang="en-US" dirty="0"/>
          </a:p>
          <a:p>
            <a:endParaRPr lang="en-US" dirty="0"/>
          </a:p>
        </p:txBody>
      </p:sp>
    </p:spTree>
    <p:extLst>
      <p:ext uri="{BB962C8B-B14F-4D97-AF65-F5344CB8AC3E}">
        <p14:creationId xmlns:p14="http://schemas.microsoft.com/office/powerpoint/2010/main" val="37782960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064D9-4839-7E10-7278-23897DAFFF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DB040F-41DB-E842-B7B7-D8CA2F12129F}"/>
              </a:ext>
            </a:extLst>
          </p:cNvPr>
          <p:cNvSpPr>
            <a:spLocks noGrp="1"/>
          </p:cNvSpPr>
          <p:nvPr>
            <p:ph type="title"/>
          </p:nvPr>
        </p:nvSpPr>
        <p:spPr>
          <a:xfrm>
            <a:off x="838200" y="461447"/>
            <a:ext cx="14554200" cy="1661993"/>
          </a:xfrm>
        </p:spPr>
        <p:txBody>
          <a:bodyPr/>
          <a:lstStyle/>
          <a:p>
            <a:r>
              <a:rPr lang="en-US" sz="5400" b="1" i="0" dirty="0"/>
              <a:t>Elementary School Focused Programs</a:t>
            </a:r>
          </a:p>
        </p:txBody>
      </p:sp>
      <p:sp>
        <p:nvSpPr>
          <p:cNvPr id="5" name="Content Placeholder 4">
            <a:extLst>
              <a:ext uri="{FF2B5EF4-FFF2-40B4-BE49-F238E27FC236}">
                <a16:creationId xmlns:a16="http://schemas.microsoft.com/office/drawing/2014/main" id="{1B0D3006-7718-02F2-6781-9FABFC195A61}"/>
              </a:ext>
            </a:extLst>
          </p:cNvPr>
          <p:cNvSpPr>
            <a:spLocks noGrp="1"/>
          </p:cNvSpPr>
          <p:nvPr>
            <p:ph idx="1"/>
          </p:nvPr>
        </p:nvSpPr>
        <p:spPr>
          <a:xfrm>
            <a:off x="1828800" y="1447800"/>
            <a:ext cx="15163800" cy="7391400"/>
          </a:xfrm>
        </p:spPr>
        <p:txBody>
          <a:bodyPr>
            <a:normAutofit fontScale="25000" lnSpcReduction="20000"/>
          </a:bodyPr>
          <a:lstStyle/>
          <a:p>
            <a:r>
              <a:rPr lang="en-US" sz="11200" dirty="0">
                <a:solidFill>
                  <a:schemeClr val="tx1"/>
                </a:solidFill>
                <a:latin typeface="Arial" panose="020B0604020202020204" pitchFamily="34" charset="0"/>
                <a:cs typeface="Arial" panose="020B0604020202020204" pitchFamily="34" charset="0"/>
              </a:rPr>
              <a:t>OFCY Program Strategies Represented</a:t>
            </a:r>
          </a:p>
          <a:p>
            <a:pPr lvl="1"/>
            <a:r>
              <a:rPr lang="en-US" sz="11200" dirty="0">
                <a:solidFill>
                  <a:schemeClr val="tx1"/>
                </a:solidFill>
                <a:latin typeface="Arial" panose="020B0604020202020204" pitchFamily="34" charset="0"/>
                <a:cs typeface="Arial" panose="020B0604020202020204" pitchFamily="34" charset="0"/>
              </a:rPr>
              <a:t>After School Elementary </a:t>
            </a:r>
            <a:endParaRPr lang="en-US" sz="11200" dirty="0">
              <a:solidFill>
                <a:schemeClr val="tx1"/>
              </a:solidFill>
              <a:latin typeface="Arial" panose="020B0604020202020204" pitchFamily="34" charset="0"/>
              <a:ea typeface="Montserrat" pitchFamily="2" charset="77"/>
              <a:cs typeface="Arial" panose="020B0604020202020204" pitchFamily="34" charset="0"/>
            </a:endParaRPr>
          </a:p>
          <a:p>
            <a:endParaRPr lang="en-US" sz="11200" dirty="0">
              <a:solidFill>
                <a:schemeClr val="tx1"/>
              </a:solidFill>
              <a:latin typeface="Arial" panose="020B0604020202020204" pitchFamily="34" charset="0"/>
              <a:ea typeface="Montserrat" pitchFamily="2" charset="77"/>
              <a:cs typeface="Arial" panose="020B0604020202020204" pitchFamily="34" charset="0"/>
            </a:endParaRPr>
          </a:p>
          <a:p>
            <a:r>
              <a:rPr lang="en-US" sz="11200" dirty="0">
                <a:solidFill>
                  <a:schemeClr val="tx1"/>
                </a:solidFill>
                <a:latin typeface="Arial" panose="020B0604020202020204" pitchFamily="34" charset="0"/>
                <a:cs typeface="Arial" panose="020B0604020202020204" pitchFamily="34" charset="0"/>
              </a:rPr>
              <a:t>Possible Measurable Outcomes</a:t>
            </a:r>
            <a:endParaRPr lang="en-US" sz="11200" dirty="0">
              <a:solidFill>
                <a:schemeClr val="tx1"/>
              </a:solidFill>
              <a:latin typeface="Arial" panose="020B0604020202020204" pitchFamily="34" charset="0"/>
              <a:ea typeface="Montserrat" pitchFamily="2" charset="77"/>
              <a:cs typeface="Arial" panose="020B0604020202020204" pitchFamily="34" charset="0"/>
            </a:endParaRPr>
          </a:p>
          <a:p>
            <a:r>
              <a:rPr lang="en-US" sz="11200" dirty="0">
                <a:solidFill>
                  <a:schemeClr val="tx1"/>
                </a:solidFill>
                <a:latin typeface="Arial" panose="020B0604020202020204" pitchFamily="34" charset="0"/>
                <a:ea typeface="Montserrat" pitchFamily="2" charset="77"/>
                <a:cs typeface="Arial" panose="020B0604020202020204" pitchFamily="34" charset="0"/>
              </a:rPr>
              <a:t>Academic Achievement/Success</a:t>
            </a:r>
          </a:p>
          <a:p>
            <a:pPr marL="1047750" lvl="1" indent="-590550">
              <a:lnSpc>
                <a:spcPct val="134000"/>
              </a:lnSpc>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Meeting specific learning outcomes, such as reading at grade level by third grade or improving literacy skills, Tools like DIBELS are used to assess specific academic skills</a:t>
            </a:r>
          </a:p>
          <a:p>
            <a:pPr marL="1047750" lvl="1" indent="-590550">
              <a:lnSpc>
                <a:spcPct val="134000"/>
              </a:lnSpc>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Decrease in school truancy.</a:t>
            </a:r>
            <a:endParaRPr lang="en-US" sz="11200" dirty="0">
              <a:solidFill>
                <a:schemeClr val="tx1"/>
              </a:solidFill>
              <a:latin typeface="Arial" panose="020B0604020202020204" pitchFamily="34" charset="0"/>
              <a:cs typeface="Arial" panose="020B0604020202020204" pitchFamily="34" charset="0"/>
            </a:endParaRPr>
          </a:p>
          <a:p>
            <a:pPr marL="1047750" lvl="1" indent="-590550">
              <a:lnSpc>
                <a:spcPct val="134000"/>
              </a:lnSpc>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'If I do not understand something, how do I communicate it effectively?’ </a:t>
            </a:r>
          </a:p>
          <a:p>
            <a:pPr marL="1047750" lvl="1" indent="-590550">
              <a:lnSpc>
                <a:spcPct val="134000"/>
              </a:lnSpc>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Neurodivergence data and making sure our measures of success are applicable to different types of learns and kids with neurodiversity.</a:t>
            </a:r>
            <a:r>
              <a:rPr lang="en-US" sz="11200" dirty="0">
                <a:solidFill>
                  <a:schemeClr val="tx1"/>
                </a:solidFill>
                <a:latin typeface="Arial" panose="020B0604020202020204" pitchFamily="34" charset="0"/>
                <a:cs typeface="Arial" panose="020B0604020202020204" pitchFamily="34" charset="0"/>
              </a:rPr>
              <a:t> </a:t>
            </a:r>
            <a:endParaRPr lang="en-US" sz="11200" dirty="0">
              <a:solidFill>
                <a:schemeClr val="tx1"/>
              </a:solidFill>
              <a:latin typeface="Arial" panose="020B0604020202020204" pitchFamily="34" charset="0"/>
              <a:ea typeface="Arial" panose="020B0604020202020204" pitchFamily="34" charset="0"/>
              <a:cs typeface="Arial" panose="020B0604020202020204" pitchFamily="34" charset="0"/>
            </a:endParaRPr>
          </a:p>
          <a:p>
            <a:endParaRPr lang="en-US" sz="11200" dirty="0">
              <a:solidFill>
                <a:schemeClr val="tx1"/>
              </a:solidFill>
              <a:latin typeface="Arial" panose="020B0604020202020204" pitchFamily="34" charset="0"/>
              <a:ea typeface="Montserrat" pitchFamily="2" charset="77"/>
              <a:cs typeface="Arial" panose="020B0604020202020204" pitchFamily="34" charset="0"/>
            </a:endParaRPr>
          </a:p>
          <a:p>
            <a:pPr>
              <a:lnSpc>
                <a:spcPct val="134000"/>
              </a:lnSpc>
            </a:pPr>
            <a:r>
              <a:rPr lang="en-US" sz="11200" dirty="0">
                <a:solidFill>
                  <a:schemeClr val="tx1"/>
                </a:solidFill>
                <a:latin typeface="Arial" panose="020B0604020202020204" pitchFamily="34" charset="0"/>
                <a:cs typeface="Arial" panose="020B0604020202020204" pitchFamily="34" charset="0"/>
              </a:rPr>
              <a:t>Social and Emotional Learning (SEL)</a:t>
            </a:r>
          </a:p>
          <a:p>
            <a:pPr marL="987425" lvl="1" indent="-530225">
              <a:lnSpc>
                <a:spcPct val="134000"/>
              </a:lnSpc>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Skills like behavioral regulation, safety needs, and collaborative learning are integral to academic success.</a:t>
            </a:r>
            <a:endParaRPr lang="en-US" sz="11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987425" lvl="1" indent="-530225">
              <a:lnSpc>
                <a:spcPct val="134000"/>
              </a:lnSpc>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Observational Evaluations: Observations provide real-time feedback on how students apply skills in different contexts.</a:t>
            </a:r>
            <a:endParaRPr lang="en-US" sz="112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34000"/>
              </a:lnSpc>
            </a:pPr>
            <a:endParaRPr lang="en-US" sz="11200" dirty="0">
              <a:solidFill>
                <a:schemeClr val="tx1"/>
              </a:solidFill>
              <a:latin typeface="Arial" panose="020B0604020202020204" pitchFamily="34" charset="0"/>
              <a:cs typeface="Arial" panose="020B0604020202020204" pitchFamily="34" charset="0"/>
            </a:endParaRPr>
          </a:p>
          <a:p>
            <a:pPr>
              <a:lnSpc>
                <a:spcPct val="134000"/>
              </a:lnSpc>
            </a:pPr>
            <a:r>
              <a:rPr lang="en-US" sz="11200" dirty="0">
                <a:solidFill>
                  <a:schemeClr val="tx1"/>
                </a:solidFill>
                <a:latin typeface="Arial" panose="020B0604020202020204" pitchFamily="34" charset="0"/>
                <a:cs typeface="Arial" panose="020B0604020202020204" pitchFamily="34" charset="0"/>
              </a:rPr>
              <a:t>Staff Development</a:t>
            </a:r>
          </a:p>
          <a:p>
            <a:pPr marL="987425" lvl="1" indent="-530225">
              <a:lnSpc>
                <a:spcPct val="134000"/>
              </a:lnSpc>
              <a:buFont typeface="Arial" panose="020B0604020202020204" pitchFamily="34" charset="0"/>
              <a:buChar char="•"/>
            </a:pPr>
            <a:r>
              <a:rPr lang="en-US" sz="11200" dirty="0">
                <a:solidFill>
                  <a:schemeClr val="tx1"/>
                </a:solidFill>
                <a:latin typeface="Arial" panose="020B0604020202020204" pitchFamily="34" charset="0"/>
                <a:ea typeface="Montserrat" pitchFamily="2" charset="77"/>
                <a:cs typeface="Arial" panose="020B0604020202020204" pitchFamily="34" charset="0"/>
              </a:rPr>
              <a:t>Staff development: How do we ensure staff are ready to achieve the program goals?</a:t>
            </a:r>
            <a:endParaRPr lang="en-US" sz="11200" dirty="0">
              <a:solidFill>
                <a:schemeClr val="tx1"/>
              </a:solidFill>
              <a:latin typeface="Arial" panose="020B0604020202020204" pitchFamily="34" charset="0"/>
              <a:ea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945763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FC20-F920-0C93-E691-5E04B6F122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F12A57-E640-CF83-71AC-1CD75B5EA221}"/>
              </a:ext>
            </a:extLst>
          </p:cNvPr>
          <p:cNvSpPr>
            <a:spLocks noGrp="1"/>
          </p:cNvSpPr>
          <p:nvPr>
            <p:ph type="title"/>
          </p:nvPr>
        </p:nvSpPr>
        <p:spPr>
          <a:xfrm>
            <a:off x="685800" y="1257300"/>
            <a:ext cx="11763375" cy="830997"/>
          </a:xfrm>
        </p:spPr>
        <p:txBody>
          <a:bodyPr/>
          <a:lstStyle/>
          <a:p>
            <a:r>
              <a:rPr lang="en-US" sz="5400" b="1" i="0" dirty="0"/>
              <a:t>Employment Focused Programs</a:t>
            </a:r>
          </a:p>
        </p:txBody>
      </p:sp>
      <p:sp>
        <p:nvSpPr>
          <p:cNvPr id="5" name="Content Placeholder 4">
            <a:extLst>
              <a:ext uri="{FF2B5EF4-FFF2-40B4-BE49-F238E27FC236}">
                <a16:creationId xmlns:a16="http://schemas.microsoft.com/office/drawing/2014/main" id="{A7030F22-3D6C-A2D6-1B2A-8B61C7965104}"/>
              </a:ext>
            </a:extLst>
          </p:cNvPr>
          <p:cNvSpPr>
            <a:spLocks noGrp="1"/>
          </p:cNvSpPr>
          <p:nvPr>
            <p:ph idx="1"/>
          </p:nvPr>
        </p:nvSpPr>
        <p:spPr>
          <a:xfrm>
            <a:off x="2057400" y="2628900"/>
            <a:ext cx="13563600" cy="6705600"/>
          </a:xfrm>
        </p:spPr>
        <p:txBody>
          <a:bodyPr>
            <a:normAutofit fontScale="92500" lnSpcReduction="10000"/>
          </a:bodyPr>
          <a:lstStyle/>
          <a:p>
            <a:r>
              <a:rPr lang="en-US" sz="4000" dirty="0">
                <a:solidFill>
                  <a:schemeClr val="tx1"/>
                </a:solidFill>
                <a:latin typeface="Arial" panose="020B0604020202020204" pitchFamily="34" charset="0"/>
                <a:cs typeface="Arial" panose="020B0604020202020204" pitchFamily="34" charset="0"/>
              </a:rPr>
              <a:t>OFCY Program Strategies Represented</a:t>
            </a:r>
          </a:p>
          <a:p>
            <a:pPr marL="1143000" lvl="1" indent="-6858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Career Access and Employment for Youth in School</a:t>
            </a:r>
          </a:p>
          <a:p>
            <a:pPr marL="1143000" lvl="1" indent="-6858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Career Access and Employment for Opportunity Youth</a:t>
            </a:r>
          </a:p>
          <a:p>
            <a:pPr marL="1143000" lvl="1" indent="-6858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Summer Youth Employment Programs</a:t>
            </a:r>
          </a:p>
          <a:p>
            <a:endParaRPr lang="en-US" sz="4000" dirty="0">
              <a:solidFill>
                <a:schemeClr val="tx1"/>
              </a:solidFill>
              <a:latin typeface="Arial" panose="020B0604020202020204" pitchFamily="34" charset="0"/>
              <a:ea typeface="Montserrat" pitchFamily="2" charset="77"/>
              <a:cs typeface="Arial" panose="020B0604020202020204" pitchFamily="34" charset="0"/>
            </a:endParaRPr>
          </a:p>
          <a:p>
            <a:r>
              <a:rPr lang="en-US" sz="4000" dirty="0">
                <a:solidFill>
                  <a:schemeClr val="tx1"/>
                </a:solidFill>
                <a:latin typeface="Arial" panose="020B0604020202020204" pitchFamily="34" charset="0"/>
                <a:cs typeface="Arial" panose="020B0604020202020204" pitchFamily="34" charset="0"/>
              </a:rPr>
              <a:t>Possible Measurable Outcomes</a:t>
            </a:r>
          </a:p>
          <a:p>
            <a:pPr marL="1390650" indent="-908050">
              <a:buFont typeface="Arial" panose="020B0604020202020204" pitchFamily="34" charset="0"/>
              <a:buChar char="•"/>
            </a:pPr>
            <a:r>
              <a:rPr lang="en-US" sz="3600" b="0" dirty="0">
                <a:solidFill>
                  <a:schemeClr val="tx1"/>
                </a:solidFill>
                <a:latin typeface="Arial" panose="020B0604020202020204" pitchFamily="34" charset="0"/>
                <a:ea typeface="Montserrat" pitchFamily="2" charset="77"/>
                <a:cs typeface="Arial" panose="020B0604020202020204" pitchFamily="34" charset="0"/>
              </a:rPr>
              <a:t>"Explore career opportunities.”</a:t>
            </a:r>
          </a:p>
          <a:p>
            <a:pPr marL="1390650" indent="-908050">
              <a:buFont typeface="Arial" panose="020B0604020202020204" pitchFamily="34" charset="0"/>
              <a:buChar char="•"/>
            </a:pPr>
            <a:r>
              <a:rPr lang="en-US" sz="3600" b="0" dirty="0">
                <a:solidFill>
                  <a:schemeClr val="tx1"/>
                </a:solidFill>
                <a:latin typeface="Arial" panose="020B0604020202020204" pitchFamily="34" charset="0"/>
                <a:ea typeface="Montserrat" pitchFamily="2" charset="77"/>
                <a:cs typeface="Arial" panose="020B0604020202020204" pitchFamily="34" charset="0"/>
              </a:rPr>
              <a:t>“Gaining job-readiness skills; learning hard and soft skills.”</a:t>
            </a:r>
          </a:p>
          <a:p>
            <a:pPr marL="1390650" indent="-908050">
              <a:buFont typeface="Arial" panose="020B0604020202020204" pitchFamily="34" charset="0"/>
              <a:buChar char="•"/>
            </a:pPr>
            <a:r>
              <a:rPr lang="en-US" sz="3600" b="0" dirty="0">
                <a:solidFill>
                  <a:schemeClr val="tx1"/>
                </a:solidFill>
                <a:latin typeface="Arial" panose="020B0604020202020204" pitchFamily="34" charset="0"/>
                <a:ea typeface="Montserrat" pitchFamily="2" charset="77"/>
                <a:cs typeface="Arial" panose="020B0604020202020204" pitchFamily="34" charset="0"/>
              </a:rPr>
              <a:t>“Gaining work experience."</a:t>
            </a:r>
            <a:endParaRPr lang="en-US" sz="3600" b="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390650" indent="-908050">
              <a:buFont typeface="Arial" panose="020B0604020202020204" pitchFamily="34" charset="0"/>
              <a:buChar char="•"/>
            </a:pPr>
            <a:r>
              <a:rPr lang="en-US" sz="3600" b="0" dirty="0">
                <a:solidFill>
                  <a:schemeClr val="tx1"/>
                </a:solidFill>
                <a:latin typeface="Arial" panose="020B0604020202020204" pitchFamily="34" charset="0"/>
                <a:ea typeface="Montserrat" pitchFamily="2" charset="77"/>
                <a:cs typeface="Arial" panose="020B0604020202020204" pitchFamily="34" charset="0"/>
              </a:rPr>
              <a:t>"Removal of barriers.” : Understanding challenges participants face in securing and maintaining jobs.</a:t>
            </a:r>
            <a:r>
              <a:rPr lang="en-US" sz="3600" b="0" dirty="0">
                <a:solidFill>
                  <a:schemeClr val="tx1"/>
                </a:solidFill>
                <a:latin typeface="Arial" panose="020B0604020202020204" pitchFamily="34" charset="0"/>
                <a:cs typeface="Arial" panose="020B0604020202020204" pitchFamily="34" charset="0"/>
              </a:rPr>
              <a:t> </a:t>
            </a:r>
            <a:endParaRPr lang="en-US" sz="3600" b="0" dirty="0">
              <a:solidFill>
                <a:schemeClr val="tx1"/>
              </a:solidFill>
              <a:latin typeface="Arial" panose="020B0604020202020204" pitchFamily="34" charset="0"/>
              <a:ea typeface="Montserrat" pitchFamily="2" charset="77"/>
              <a:cs typeface="Arial" panose="020B0604020202020204" pitchFamily="34" charset="0"/>
            </a:endParaRPr>
          </a:p>
          <a:p>
            <a:pPr marL="1390650" indent="-908050">
              <a:buFont typeface="Arial" panose="020B0604020202020204" pitchFamily="34" charset="0"/>
              <a:buChar char="•"/>
            </a:pPr>
            <a:r>
              <a:rPr lang="en-US" sz="3600" b="0" dirty="0">
                <a:solidFill>
                  <a:schemeClr val="tx1"/>
                </a:solidFill>
                <a:latin typeface="Arial" panose="020B0604020202020204" pitchFamily="34" charset="0"/>
                <a:ea typeface="Montserrat" pitchFamily="2" charset="77"/>
                <a:cs typeface="Arial" panose="020B0604020202020204" pitchFamily="34" charset="0"/>
              </a:rPr>
              <a:t>“Taking positive steps towards self-sufficiency.”</a:t>
            </a:r>
          </a:p>
          <a:p>
            <a:pPr marL="1390650" indent="-908050">
              <a:buFont typeface="Arial" panose="020B0604020202020204" pitchFamily="34" charset="0"/>
              <a:buChar char="•"/>
            </a:pPr>
            <a:r>
              <a:rPr lang="en-US" sz="3600" b="0" dirty="0">
                <a:solidFill>
                  <a:schemeClr val="tx1"/>
                </a:solidFill>
                <a:latin typeface="Arial" panose="020B0604020202020204" pitchFamily="34" charset="0"/>
                <a:ea typeface="Montserrat" pitchFamily="2" charset="77"/>
                <a:cs typeface="Arial" panose="020B0604020202020204" pitchFamily="34" charset="0"/>
              </a:rPr>
              <a:t>Job placements, internships, and retention rates</a:t>
            </a:r>
          </a:p>
          <a:p>
            <a:pPr marL="1390650" indent="-908050">
              <a:buFont typeface="Arial" panose="020B0604020202020204" pitchFamily="34" charset="0"/>
              <a:buChar char="•"/>
            </a:pPr>
            <a:r>
              <a:rPr lang="en-US" sz="3600" b="0" dirty="0">
                <a:solidFill>
                  <a:schemeClr val="tx1"/>
                </a:solidFill>
                <a:latin typeface="Arial" panose="020B0604020202020204" pitchFamily="34" charset="0"/>
                <a:ea typeface="Montserrat" pitchFamily="2" charset="77"/>
                <a:cs typeface="Arial" panose="020B0604020202020204" pitchFamily="34" charset="0"/>
              </a:rPr>
              <a:t>Year-end reflection presented by youth."</a:t>
            </a:r>
          </a:p>
          <a:p>
            <a:endParaRPr lang="en-US" dirty="0"/>
          </a:p>
        </p:txBody>
      </p:sp>
    </p:spTree>
    <p:extLst>
      <p:ext uri="{BB962C8B-B14F-4D97-AF65-F5344CB8AC3E}">
        <p14:creationId xmlns:p14="http://schemas.microsoft.com/office/powerpoint/2010/main" val="2742397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DEA2-E696-0228-5202-9C0D91AA21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22753C-C8EA-5967-C977-9957B99E4397}"/>
              </a:ext>
            </a:extLst>
          </p:cNvPr>
          <p:cNvSpPr>
            <a:spLocks noGrp="1"/>
          </p:cNvSpPr>
          <p:nvPr>
            <p:ph type="title"/>
          </p:nvPr>
        </p:nvSpPr>
        <p:spPr>
          <a:xfrm>
            <a:off x="685800" y="1021554"/>
            <a:ext cx="14614076" cy="1661993"/>
          </a:xfrm>
        </p:spPr>
        <p:txBody>
          <a:bodyPr/>
          <a:lstStyle/>
          <a:p>
            <a:r>
              <a:rPr lang="en-US" sz="5400" b="1" i="0" dirty="0"/>
              <a:t>Youth Leadership Focused Programs</a:t>
            </a:r>
          </a:p>
        </p:txBody>
      </p:sp>
      <p:sp>
        <p:nvSpPr>
          <p:cNvPr id="5" name="Content Placeholder 4">
            <a:extLst>
              <a:ext uri="{FF2B5EF4-FFF2-40B4-BE49-F238E27FC236}">
                <a16:creationId xmlns:a16="http://schemas.microsoft.com/office/drawing/2014/main" id="{ADFF313E-110F-40B1-F6A9-B0B992A05844}"/>
              </a:ext>
            </a:extLst>
          </p:cNvPr>
          <p:cNvSpPr>
            <a:spLocks noGrp="1"/>
          </p:cNvSpPr>
          <p:nvPr>
            <p:ph idx="1"/>
          </p:nvPr>
        </p:nvSpPr>
        <p:spPr>
          <a:xfrm>
            <a:off x="1257300" y="2190466"/>
            <a:ext cx="15773400" cy="7829834"/>
          </a:xfrm>
        </p:spPr>
        <p:txBody>
          <a:bodyPr>
            <a:normAutofit/>
          </a:bodyPr>
          <a:lstStyle/>
          <a:p>
            <a:r>
              <a:rPr lang="en-US" sz="3600" dirty="0">
                <a:solidFill>
                  <a:schemeClr val="tx1"/>
                </a:solidFill>
                <a:latin typeface="Arial" panose="020B0604020202020204" pitchFamily="34" charset="0"/>
                <a:cs typeface="Arial" panose="020B0604020202020204" pitchFamily="34" charset="0"/>
              </a:rPr>
              <a:t>OFCY Program Strategies Represented</a:t>
            </a:r>
          </a:p>
          <a:p>
            <a:pPr lvl="1"/>
            <a:r>
              <a:rPr lang="en-US" sz="2800" dirty="0">
                <a:solidFill>
                  <a:schemeClr val="tx1"/>
                </a:solidFill>
                <a:latin typeface="Arial" panose="020B0604020202020204" pitchFamily="34" charset="0"/>
                <a:cs typeface="Arial" panose="020B0604020202020204" pitchFamily="34" charset="0"/>
              </a:rPr>
              <a:t>High School and Postsecondary Student Success</a:t>
            </a:r>
            <a:endParaRPr lang="en-US" sz="2800" dirty="0">
              <a:solidFill>
                <a:schemeClr val="tx1"/>
              </a:solidFill>
              <a:latin typeface="Arial" panose="020B0604020202020204" pitchFamily="34" charset="0"/>
              <a:ea typeface="Montserrat" pitchFamily="2" charset="77"/>
              <a:cs typeface="Arial" panose="020B0604020202020204" pitchFamily="34" charset="0"/>
            </a:endParaRPr>
          </a:p>
          <a:p>
            <a:endParaRPr lang="en-US" sz="2100" dirty="0">
              <a:solidFill>
                <a:schemeClr val="tx1"/>
              </a:solidFill>
              <a:latin typeface="Arial" panose="020B0604020202020204" pitchFamily="34" charset="0"/>
              <a:ea typeface="Montserrat" pitchFamily="2" charset="77"/>
              <a:cs typeface="Arial" panose="020B0604020202020204" pitchFamily="34" charset="0"/>
            </a:endParaRPr>
          </a:p>
          <a:p>
            <a:r>
              <a:rPr lang="en-US" sz="3600" dirty="0">
                <a:solidFill>
                  <a:schemeClr val="tx1"/>
                </a:solidFill>
                <a:latin typeface="Arial" panose="020B0604020202020204" pitchFamily="34" charset="0"/>
                <a:cs typeface="Arial" panose="020B0604020202020204" pitchFamily="34" charset="0"/>
              </a:rPr>
              <a:t>Possible Measurable Outcomes</a:t>
            </a:r>
            <a:endParaRPr lang="en-US" sz="3450" dirty="0">
              <a:solidFill>
                <a:schemeClr val="tx1"/>
              </a:solidFill>
              <a:latin typeface="Arial" panose="020B0604020202020204" pitchFamily="34" charset="0"/>
              <a:cs typeface="Arial" panose="020B0604020202020204" pitchFamily="34" charset="0"/>
            </a:endParaRPr>
          </a:p>
          <a:p>
            <a:pPr marL="514350" indent="-514350">
              <a:lnSpc>
                <a:spcPct val="115000"/>
              </a:lnSpc>
              <a:buFont typeface="Arial" panose="020B0604020202020204" pitchFamily="34" charset="0"/>
              <a:buChar char="●"/>
            </a:pPr>
            <a:r>
              <a:rPr lang="en-US" sz="3450" dirty="0">
                <a:solidFill>
                  <a:schemeClr val="tx1"/>
                </a:solidFill>
                <a:latin typeface="Arial" panose="020B0604020202020204" pitchFamily="34" charset="0"/>
                <a:ea typeface="Montserrat" pitchFamily="2" charset="77"/>
                <a:cs typeface="Arial" panose="020B0604020202020204" pitchFamily="34" charset="0"/>
              </a:rPr>
              <a:t>Academic Achievement and Post High School Success</a:t>
            </a:r>
          </a:p>
          <a:p>
            <a:pPr marL="1200150" lvl="1" indent="-514350">
              <a:lnSpc>
                <a:spcPct val="115000"/>
              </a:lnSpc>
              <a:buFont typeface="Arial" panose="020B0604020202020204" pitchFamily="34" charset="0"/>
              <a:buChar char="●"/>
            </a:pPr>
            <a:r>
              <a:rPr lang="en-US" sz="2550" dirty="0">
                <a:solidFill>
                  <a:schemeClr val="tx1"/>
                </a:solidFill>
                <a:latin typeface="Arial" panose="020B0604020202020204" pitchFamily="34" charset="0"/>
                <a:ea typeface="Montserrat" pitchFamily="2" charset="77"/>
                <a:cs typeface="Arial" panose="020B0604020202020204" pitchFamily="34" charset="0"/>
              </a:rPr>
              <a:t>Pursuing post-secondary education </a:t>
            </a:r>
          </a:p>
          <a:p>
            <a:pPr marL="1200150" lvl="1" indent="-514350">
              <a:lnSpc>
                <a:spcPct val="115000"/>
              </a:lnSpc>
              <a:buFont typeface="Arial" panose="020B0604020202020204" pitchFamily="34" charset="0"/>
              <a:buChar char="●"/>
            </a:pPr>
            <a:r>
              <a:rPr lang="en-US" sz="2550" dirty="0">
                <a:solidFill>
                  <a:schemeClr val="tx1"/>
                </a:solidFill>
                <a:latin typeface="Arial" panose="020B0604020202020204" pitchFamily="34" charset="0"/>
                <a:ea typeface="Montserrat" pitchFamily="2" charset="77"/>
                <a:cs typeface="Arial" panose="020B0604020202020204" pitchFamily="34" charset="0"/>
              </a:rPr>
              <a:t>Successfully completing key academic milestones like high school graduation.</a:t>
            </a:r>
          </a:p>
          <a:p>
            <a:pPr marL="1200150" lvl="1" indent="-514350">
              <a:lnSpc>
                <a:spcPct val="115000"/>
              </a:lnSpc>
              <a:buFont typeface="Arial" panose="020B0604020202020204" pitchFamily="34" charset="0"/>
              <a:buChar char="●"/>
            </a:pPr>
            <a:r>
              <a:rPr lang="en-US" sz="2550" dirty="0">
                <a:solidFill>
                  <a:schemeClr val="tx1"/>
                </a:solidFill>
                <a:latin typeface="Arial" panose="020B0604020202020204" pitchFamily="34" charset="0"/>
                <a:ea typeface="Montserrat" pitchFamily="2" charset="77"/>
                <a:cs typeface="Arial" panose="020B0604020202020204" pitchFamily="34" charset="0"/>
              </a:rPr>
              <a:t>Consistent engagement in school; </a:t>
            </a:r>
          </a:p>
          <a:p>
            <a:pPr marL="1200150" lvl="1" indent="-514350">
              <a:lnSpc>
                <a:spcPct val="115000"/>
              </a:lnSpc>
              <a:buFont typeface="Arial" panose="020B0604020202020204" pitchFamily="34" charset="0"/>
              <a:buChar char="●"/>
            </a:pPr>
            <a:r>
              <a:rPr lang="en-US" sz="2550" dirty="0">
                <a:solidFill>
                  <a:schemeClr val="tx1"/>
                </a:solidFill>
                <a:latin typeface="Arial" panose="020B0604020202020204" pitchFamily="34" charset="0"/>
                <a:ea typeface="Montserrat" pitchFamily="2" charset="77"/>
                <a:cs typeface="Arial" panose="020B0604020202020204" pitchFamily="34" charset="0"/>
              </a:rPr>
              <a:t>Concrete plans for post-K12 years."</a:t>
            </a:r>
            <a:endParaRPr lang="en-US" sz="255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514350" indent="-514350">
              <a:lnSpc>
                <a:spcPct val="115000"/>
              </a:lnSpc>
              <a:buFont typeface="Arial" panose="020B0604020202020204" pitchFamily="34" charset="0"/>
              <a:buChar char="●"/>
            </a:pPr>
            <a:r>
              <a:rPr lang="en-US" sz="3450" dirty="0">
                <a:solidFill>
                  <a:schemeClr val="tx1"/>
                </a:solidFill>
                <a:latin typeface="Arial" panose="020B0604020202020204" pitchFamily="34" charset="0"/>
                <a:ea typeface="Montserrat" pitchFamily="2" charset="77"/>
                <a:cs typeface="Arial" panose="020B0604020202020204" pitchFamily="34" charset="0"/>
              </a:rPr>
              <a:t>Personal Growth and Leadership Development: </a:t>
            </a:r>
          </a:p>
          <a:p>
            <a:pPr marL="1200150" lvl="1" indent="-514350">
              <a:lnSpc>
                <a:spcPct val="115000"/>
              </a:lnSpc>
              <a:buFont typeface="Arial" panose="020B0604020202020204" pitchFamily="34" charset="0"/>
              <a:buChar char="●"/>
            </a:pPr>
            <a:r>
              <a:rPr lang="en-US" sz="2600" dirty="0">
                <a:solidFill>
                  <a:schemeClr val="tx1"/>
                </a:solidFill>
                <a:latin typeface="Arial" panose="020B0604020202020204" pitchFamily="34" charset="0"/>
                <a:ea typeface="Montserrat" pitchFamily="2" charset="77"/>
                <a:cs typeface="Arial" panose="020B0604020202020204" pitchFamily="34" charset="0"/>
              </a:rPr>
              <a:t>Emphasizes measured growth in self-confidence, engagement, and skill development that prepares youth for both academic and professional success.</a:t>
            </a:r>
          </a:p>
          <a:p>
            <a:pPr marL="1200150" lvl="1" indent="-514350">
              <a:lnSpc>
                <a:spcPct val="115000"/>
              </a:lnSpc>
              <a:buFont typeface="Arial" panose="020B0604020202020204" pitchFamily="34" charset="0"/>
              <a:buChar char="●"/>
            </a:pPr>
            <a:r>
              <a:rPr lang="en-US" sz="2600" dirty="0">
                <a:solidFill>
                  <a:schemeClr val="tx1"/>
                </a:solidFill>
                <a:latin typeface="Arial" panose="020B0604020202020204" pitchFamily="34" charset="0"/>
                <a:ea typeface="Montserrat" pitchFamily="2" charset="77"/>
                <a:cs typeface="Arial" panose="020B0604020202020204" pitchFamily="34" charset="0"/>
              </a:rPr>
              <a:t>"Growth in academic self-confidence and willingness to explore and learn new things.”</a:t>
            </a:r>
          </a:p>
          <a:p>
            <a:pPr marL="1200150" lvl="1" indent="-514350">
              <a:lnSpc>
                <a:spcPct val="115000"/>
              </a:lnSpc>
              <a:buFont typeface="Arial" panose="020B0604020202020204" pitchFamily="34" charset="0"/>
              <a:buChar char="●"/>
            </a:pPr>
            <a:r>
              <a:rPr lang="en-US" sz="2600" dirty="0">
                <a:solidFill>
                  <a:schemeClr val="tx1"/>
                </a:solidFill>
                <a:latin typeface="Arial" panose="020B0604020202020204" pitchFamily="34" charset="0"/>
                <a:ea typeface="Montserrat" pitchFamily="2" charset="77"/>
                <a:cs typeface="Arial" panose="020B0604020202020204" pitchFamily="34" charset="0"/>
              </a:rPr>
              <a:t>Core skills like time management, collaborative learning, and effective communication</a:t>
            </a:r>
            <a:r>
              <a:rPr lang="en-US" sz="2600" dirty="0">
                <a:solidFill>
                  <a:schemeClr val="tx1"/>
                </a:solidFill>
                <a:latin typeface="Arial" panose="020B0604020202020204" pitchFamily="34" charset="0"/>
                <a:cs typeface="Arial" panose="020B0604020202020204" pitchFamily="34" charset="0"/>
              </a:rPr>
              <a:t> </a:t>
            </a:r>
          </a:p>
          <a:p>
            <a:pPr marL="1200150" lvl="1" indent="-514350">
              <a:lnSpc>
                <a:spcPct val="115000"/>
              </a:lnSpc>
              <a:buFont typeface="Arial" panose="020B0604020202020204" pitchFamily="34" charset="0"/>
              <a:buChar char="●"/>
            </a:pPr>
            <a:r>
              <a:rPr lang="en-US" sz="2600" dirty="0">
                <a:solidFill>
                  <a:schemeClr val="tx1"/>
                </a:solidFill>
                <a:latin typeface="Arial" panose="020B0604020202020204" pitchFamily="34" charset="0"/>
                <a:ea typeface="Montserrat" pitchFamily="2" charset="77"/>
                <a:cs typeface="Arial" panose="020B0604020202020204" pitchFamily="34" charset="0"/>
              </a:rPr>
              <a:t>"Public speaking, facilitating, and communication of topics related to civic engagement."</a:t>
            </a:r>
            <a:endParaRPr lang="en-US" sz="26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200150" lvl="1" indent="-514350">
              <a:lnSpc>
                <a:spcPct val="115000"/>
              </a:lnSpc>
              <a:buFont typeface="Arial" panose="020B0604020202020204" pitchFamily="34" charset="0"/>
              <a:buChar char="●"/>
            </a:pPr>
            <a:r>
              <a:rPr lang="en-US" sz="2600" dirty="0">
                <a:solidFill>
                  <a:schemeClr val="tx1"/>
                </a:solidFill>
                <a:latin typeface="Arial" panose="020B0604020202020204" pitchFamily="34" charset="0"/>
                <a:ea typeface="Montserrat" pitchFamily="2" charset="77"/>
                <a:cs typeface="Arial" panose="020B0604020202020204" pitchFamily="34" charset="0"/>
              </a:rPr>
              <a:t>"Supporting classmates </a:t>
            </a:r>
            <a:endParaRPr lang="en-US" sz="2600" dirty="0">
              <a:solidFill>
                <a:schemeClr val="tx1"/>
              </a:solidFill>
              <a:latin typeface="Arial" panose="020B0604020202020204" pitchFamily="34" charset="0"/>
              <a:ea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976781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BE8C3-CEDC-CD54-A773-C40713D77AE6}"/>
              </a:ext>
            </a:extLst>
          </p:cNvPr>
          <p:cNvSpPr>
            <a:spLocks noGrp="1"/>
          </p:cNvSpPr>
          <p:nvPr>
            <p:ph type="title"/>
          </p:nvPr>
        </p:nvSpPr>
        <p:spPr>
          <a:xfrm>
            <a:off x="1257300" y="547688"/>
            <a:ext cx="15773400" cy="830997"/>
          </a:xfrm>
        </p:spPr>
        <p:txBody>
          <a:bodyPr/>
          <a:lstStyle/>
          <a:p>
            <a:r>
              <a:rPr lang="en-US" sz="5400" b="1" i="0" dirty="0"/>
              <a:t>Results Based Accountability for OFCY</a:t>
            </a:r>
          </a:p>
        </p:txBody>
      </p:sp>
      <p:graphicFrame>
        <p:nvGraphicFramePr>
          <p:cNvPr id="4" name="Content Placeholder 3">
            <a:extLst>
              <a:ext uri="{FF2B5EF4-FFF2-40B4-BE49-F238E27FC236}">
                <a16:creationId xmlns:a16="http://schemas.microsoft.com/office/drawing/2014/main" id="{9A5FAF94-0DAA-0E8B-BFAD-ACACB85DE49F}"/>
              </a:ext>
            </a:extLst>
          </p:cNvPr>
          <p:cNvGraphicFramePr>
            <a:graphicFrameLocks noGrp="1"/>
          </p:cNvGraphicFramePr>
          <p:nvPr>
            <p:ph idx="1"/>
            <p:extLst>
              <p:ext uri="{D42A27DB-BD31-4B8C-83A1-F6EECF244321}">
                <p14:modId xmlns:p14="http://schemas.microsoft.com/office/powerpoint/2010/main" val="287686165"/>
              </p:ext>
            </p:extLst>
          </p:nvPr>
        </p:nvGraphicFramePr>
        <p:xfrm>
          <a:off x="1379483" y="1923393"/>
          <a:ext cx="15773400" cy="8001000"/>
        </p:xfrm>
        <a:graphic>
          <a:graphicData uri="http://schemas.openxmlformats.org/drawingml/2006/table">
            <a:tbl>
              <a:tblPr firstRow="1" bandRow="1">
                <a:tableStyleId>{616DA210-FB5B-4158-B5E0-FEB733F419BA}</a:tableStyleId>
              </a:tblPr>
              <a:tblGrid>
                <a:gridCol w="7886700">
                  <a:extLst>
                    <a:ext uri="{9D8B030D-6E8A-4147-A177-3AD203B41FA5}">
                      <a16:colId xmlns:a16="http://schemas.microsoft.com/office/drawing/2014/main" val="631153712"/>
                    </a:ext>
                  </a:extLst>
                </a:gridCol>
                <a:gridCol w="7886700">
                  <a:extLst>
                    <a:ext uri="{9D8B030D-6E8A-4147-A177-3AD203B41FA5}">
                      <a16:colId xmlns:a16="http://schemas.microsoft.com/office/drawing/2014/main" val="2614774842"/>
                    </a:ext>
                  </a:extLst>
                </a:gridCol>
              </a:tblGrid>
              <a:tr h="3794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22222"/>
                          </a:solidFill>
                          <a:effectLst/>
                          <a:latin typeface="Proxima-Nova-A---Regular"/>
                        </a:rPr>
                        <a:t>How Much Did We Do?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b="1" i="0" dirty="0">
                        <a:solidFill>
                          <a:srgbClr val="222222"/>
                        </a:solidFill>
                        <a:effectLst/>
                        <a:latin typeface="Proxima-Nova-A---Regular"/>
                      </a:endParaRPr>
                    </a:p>
                    <a:p>
                      <a:pPr marL="571500" marR="0" lvl="0" indent="-415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700" b="0" kern="1200" dirty="0">
                          <a:solidFill>
                            <a:schemeClr val="tx1"/>
                          </a:solidFill>
                          <a:effectLst/>
                          <a:latin typeface="+mn-lt"/>
                          <a:ea typeface="+mn-ea"/>
                          <a:cs typeface="+mn-cs"/>
                        </a:rPr>
                        <a:t>Number of programs funded</a:t>
                      </a:r>
                    </a:p>
                    <a:p>
                      <a:pPr marL="571500" lvl="0" indent="-415925">
                        <a:buFont typeface="Arial" panose="020B0604020202020204" pitchFamily="34" charset="0"/>
                        <a:buChar char="•"/>
                        <a:tabLst/>
                      </a:pPr>
                      <a:r>
                        <a:rPr lang="en-US" sz="2700" b="0" kern="1200" dirty="0">
                          <a:solidFill>
                            <a:schemeClr val="tx1"/>
                          </a:solidFill>
                          <a:effectLst/>
                          <a:latin typeface="+mn-lt"/>
                          <a:ea typeface="+mn-ea"/>
                          <a:cs typeface="+mn-cs"/>
                        </a:rPr>
                        <a:t>Number of people served </a:t>
                      </a:r>
                    </a:p>
                    <a:p>
                      <a:pPr marL="571500" lvl="0" indent="-415925">
                        <a:buFont typeface="Arial" panose="020B0604020202020204" pitchFamily="34" charset="0"/>
                        <a:buChar char="•"/>
                        <a:tabLst/>
                      </a:pPr>
                      <a:r>
                        <a:rPr lang="en-US" sz="2700" b="0" kern="1200" dirty="0">
                          <a:solidFill>
                            <a:schemeClr val="tx1"/>
                          </a:solidFill>
                          <a:effectLst/>
                          <a:latin typeface="+mn-lt"/>
                          <a:ea typeface="+mn-ea"/>
                          <a:cs typeface="+mn-cs"/>
                        </a:rPr>
                        <a:t>Number of hours of service</a:t>
                      </a:r>
                    </a:p>
                    <a:p>
                      <a:pPr marL="571500" lvl="0" indent="-415925">
                        <a:buFont typeface="Arial" panose="020B0604020202020204" pitchFamily="34" charset="0"/>
                        <a:buChar char="•"/>
                        <a:tabLst/>
                      </a:pPr>
                      <a:r>
                        <a:rPr lang="en-US" sz="2700" b="0" kern="1200" dirty="0">
                          <a:solidFill>
                            <a:schemeClr val="tx1"/>
                          </a:solidFill>
                          <a:effectLst/>
                          <a:latin typeface="+mn-lt"/>
                          <a:ea typeface="+mn-ea"/>
                          <a:cs typeface="+mn-cs"/>
                        </a:rPr>
                        <a:t>Who we served (demographics)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b="1" i="0" dirty="0">
                        <a:solidFill>
                          <a:srgbClr val="222222"/>
                        </a:solidFill>
                        <a:effectLst/>
                        <a:latin typeface="Proxima-Nova-A---Regular"/>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700" b="0" i="0" dirty="0">
                        <a:solidFill>
                          <a:srgbClr val="222222"/>
                        </a:solidFill>
                        <a:effectLst/>
                        <a:latin typeface="Proxima-Nova-A---Regular"/>
                      </a:endParaRPr>
                    </a:p>
                    <a:p>
                      <a:endParaRPr lang="en-US" sz="2700" dirty="0"/>
                    </a:p>
                  </a:txBody>
                  <a:tcPr marL="137160" marR="137160" marT="68580" marB="68580"/>
                </a:tc>
                <a:tc>
                  <a:txBody>
                    <a:bodyPr/>
                    <a:lstStyle/>
                    <a:p>
                      <a:pPr algn="ctr"/>
                      <a:r>
                        <a:rPr lang="en-US" sz="3600" dirty="0"/>
                        <a:t>How Well Did We Do?</a:t>
                      </a:r>
                    </a:p>
                    <a:p>
                      <a:pPr algn="ctr"/>
                      <a:endParaRPr lang="en-US" sz="1500" dirty="0"/>
                    </a:p>
                    <a:p>
                      <a:pPr marL="519113" lvl="1" indent="-311150">
                        <a:buFont typeface="Arial" panose="020B0604020202020204" pitchFamily="34" charset="0"/>
                        <a:buChar char="•"/>
                        <a:tabLst/>
                      </a:pPr>
                      <a:r>
                        <a:rPr lang="en-US" sz="2700" b="0" kern="1200" dirty="0">
                          <a:solidFill>
                            <a:schemeClr val="tx1"/>
                          </a:solidFill>
                          <a:effectLst/>
                          <a:latin typeface="+mn-lt"/>
                          <a:ea typeface="+mn-ea"/>
                          <a:cs typeface="+mn-cs"/>
                        </a:rPr>
                        <a:t>Actuals to projected services</a:t>
                      </a:r>
                    </a:p>
                    <a:p>
                      <a:pPr marL="519113" lvl="1" indent="-311150">
                        <a:buFont typeface="Arial" panose="020B0604020202020204" pitchFamily="34" charset="0"/>
                        <a:buChar char="•"/>
                        <a:tabLst/>
                      </a:pPr>
                      <a:r>
                        <a:rPr lang="en-US" sz="2700" b="0" kern="1200" dirty="0">
                          <a:solidFill>
                            <a:schemeClr val="tx1"/>
                          </a:solidFill>
                          <a:effectLst/>
                          <a:latin typeface="+mn-lt"/>
                          <a:ea typeface="+mn-ea"/>
                          <a:cs typeface="+mn-cs"/>
                        </a:rPr>
                        <a:t>Actuals to people served</a:t>
                      </a:r>
                    </a:p>
                    <a:p>
                      <a:pPr marL="519113" marR="0" lvl="1" indent="-311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700" b="0" kern="1200" dirty="0">
                          <a:solidFill>
                            <a:schemeClr val="tx1"/>
                          </a:solidFill>
                          <a:effectLst/>
                          <a:latin typeface="+mn-lt"/>
                          <a:ea typeface="+mn-ea"/>
                          <a:cs typeface="+mn-cs"/>
                        </a:rPr>
                        <a:t>Equity assessment (do the people served represent communities with most disparities)</a:t>
                      </a:r>
                    </a:p>
                    <a:p>
                      <a:pPr marL="519113" lvl="1" indent="-311150">
                        <a:buFont typeface="Arial" panose="020B0604020202020204" pitchFamily="34" charset="0"/>
                        <a:buChar char="•"/>
                        <a:tabLst/>
                      </a:pPr>
                      <a:r>
                        <a:rPr lang="en-US" sz="2700" b="0" kern="1200" dirty="0">
                          <a:solidFill>
                            <a:schemeClr val="tx1"/>
                          </a:solidFill>
                          <a:effectLst/>
                          <a:latin typeface="+mn-lt"/>
                          <a:ea typeface="+mn-ea"/>
                          <a:cs typeface="+mn-cs"/>
                        </a:rPr>
                        <a:t>Participant satisfaction </a:t>
                      </a:r>
                    </a:p>
                    <a:p>
                      <a:pPr marL="519113" lvl="1" indent="-311150">
                        <a:buFont typeface="Arial" panose="020B0604020202020204" pitchFamily="34" charset="0"/>
                        <a:buChar char="•"/>
                        <a:tabLst/>
                      </a:pPr>
                      <a:r>
                        <a:rPr lang="en-US" sz="2700" b="0" kern="1200" dirty="0">
                          <a:solidFill>
                            <a:schemeClr val="tx1"/>
                          </a:solidFill>
                          <a:effectLst/>
                          <a:latin typeface="+mn-lt"/>
                          <a:ea typeface="+mn-ea"/>
                          <a:cs typeface="+mn-cs"/>
                        </a:rPr>
                        <a:t>Attendance rates</a:t>
                      </a:r>
                    </a:p>
                    <a:p>
                      <a:pPr marL="519113" lvl="1" indent="-311150">
                        <a:buFont typeface="Arial" panose="020B0604020202020204" pitchFamily="34" charset="0"/>
                        <a:buChar char="•"/>
                        <a:tabLst/>
                      </a:pPr>
                      <a:r>
                        <a:rPr lang="en-US" sz="2700" b="0" kern="1200" dirty="0">
                          <a:solidFill>
                            <a:schemeClr val="tx1"/>
                          </a:solidFill>
                          <a:effectLst/>
                          <a:latin typeface="+mn-lt"/>
                          <a:ea typeface="+mn-ea"/>
                          <a:cs typeface="+mn-cs"/>
                        </a:rPr>
                        <a:t>Input about staff</a:t>
                      </a:r>
                    </a:p>
                  </a:txBody>
                  <a:tcPr marL="137160" marR="137160" marT="68580" marB="68580"/>
                </a:tc>
                <a:extLst>
                  <a:ext uri="{0D108BD9-81ED-4DB2-BD59-A6C34878D82A}">
                    <a16:rowId xmlns:a16="http://schemas.microsoft.com/office/drawing/2014/main" val="2744196208"/>
                  </a:ext>
                </a:extLst>
              </a:tr>
              <a:tr h="4206240">
                <a:tc gridSpan="2">
                  <a:txBody>
                    <a:bodyPr/>
                    <a:lstStyle/>
                    <a:p>
                      <a:pPr algn="ctr"/>
                      <a:r>
                        <a:rPr lang="en-US" sz="3600" b="1" dirty="0"/>
                        <a:t>Is Anyone Better Off?</a:t>
                      </a:r>
                    </a:p>
                    <a:p>
                      <a:pPr algn="ctr"/>
                      <a:endParaRPr lang="en-US" sz="1500" b="1" dirty="0"/>
                    </a:p>
                    <a:p>
                      <a:pPr algn="ctr"/>
                      <a:r>
                        <a:rPr lang="en-US" sz="2700" b="1" i="1" dirty="0"/>
                        <a:t>What quantity or quality of change for the better did we produce? </a:t>
                      </a:r>
                    </a:p>
                    <a:p>
                      <a:pPr marL="0" indent="0" algn="ctr">
                        <a:buFont typeface="Arial" panose="020B0604020202020204" pitchFamily="34" charset="0"/>
                        <a:buNone/>
                      </a:pPr>
                      <a:r>
                        <a:rPr lang="en-US" sz="2700" dirty="0"/>
                        <a:t>(# or % of people with improvement in skills, attitudes, behaviors, or circumstances)</a:t>
                      </a:r>
                    </a:p>
                    <a:p>
                      <a:pPr marL="0" indent="0" algn="ctr">
                        <a:buFont typeface="Arial" panose="020B0604020202020204" pitchFamily="34" charset="0"/>
                        <a:buNone/>
                      </a:pPr>
                      <a:endParaRPr lang="en-US" sz="2700" dirty="0"/>
                    </a:p>
                    <a:p>
                      <a:pPr marL="0" indent="0" algn="ctr">
                        <a:buFont typeface="Arial" panose="020B0604020202020204" pitchFamily="34" charset="0"/>
                        <a:buNone/>
                      </a:pPr>
                      <a:r>
                        <a:rPr lang="en-US" sz="2700" kern="1200" dirty="0">
                          <a:solidFill>
                            <a:schemeClr val="tx1"/>
                          </a:solidFill>
                          <a:effectLst/>
                          <a:latin typeface="+mn-lt"/>
                          <a:ea typeface="+mn-ea"/>
                          <a:cs typeface="+mn-cs"/>
                        </a:rPr>
                        <a:t>Participants across </a:t>
                      </a:r>
                      <a:r>
                        <a:rPr lang="en-US" sz="2700" b="1" kern="1200" dirty="0">
                          <a:solidFill>
                            <a:schemeClr val="tx1"/>
                          </a:solidFill>
                          <a:effectLst/>
                          <a:latin typeface="+mn-lt"/>
                          <a:ea typeface="+mn-ea"/>
                          <a:cs typeface="+mn-cs"/>
                        </a:rPr>
                        <a:t>all</a:t>
                      </a:r>
                      <a:r>
                        <a:rPr lang="en-US" sz="2700" kern="1200" dirty="0">
                          <a:solidFill>
                            <a:schemeClr val="tx1"/>
                          </a:solidFill>
                          <a:effectLst/>
                          <a:latin typeface="+mn-lt"/>
                          <a:ea typeface="+mn-ea"/>
                          <a:cs typeface="+mn-cs"/>
                        </a:rPr>
                        <a:t> of OCFY or </a:t>
                      </a:r>
                      <a:r>
                        <a:rPr lang="en-US" sz="2700" b="1" kern="1200" dirty="0">
                          <a:solidFill>
                            <a:schemeClr val="tx1"/>
                          </a:solidFill>
                          <a:effectLst/>
                          <a:latin typeface="+mn-lt"/>
                          <a:ea typeface="+mn-ea"/>
                          <a:cs typeface="+mn-cs"/>
                        </a:rPr>
                        <a:t>throughout a program strategy </a:t>
                      </a:r>
                      <a:r>
                        <a:rPr lang="en-US" sz="2700" kern="1200" dirty="0">
                          <a:solidFill>
                            <a:schemeClr val="tx1"/>
                          </a:solidFill>
                          <a:effectLst/>
                          <a:latin typeface="+mn-lt"/>
                          <a:ea typeface="+mn-ea"/>
                          <a:cs typeface="+mn-cs"/>
                        </a:rPr>
                        <a:t>report, display, demonstrate</a:t>
                      </a:r>
                      <a:r>
                        <a:rPr lang="en-US" sz="2700" dirty="0">
                          <a:effectLst/>
                        </a:rPr>
                        <a:t> XYZ…</a:t>
                      </a:r>
                      <a:endParaRPr lang="en-US" sz="2700" dirty="0"/>
                    </a:p>
                    <a:p>
                      <a:pPr marL="285750" indent="-285750" algn="ctr">
                        <a:buFont typeface="Arial" panose="020B0604020202020204" pitchFamily="34" charset="0"/>
                        <a:buChar char="•"/>
                      </a:pPr>
                      <a:r>
                        <a:rPr lang="en-US" sz="2700" dirty="0"/>
                        <a:t>% of participants increase school readiness, </a:t>
                      </a:r>
                    </a:p>
                    <a:p>
                      <a:pPr marL="285750" indent="-285750" algn="ctr">
                        <a:buFont typeface="Arial" panose="020B0604020202020204" pitchFamily="34" charset="0"/>
                        <a:buChar char="•"/>
                      </a:pPr>
                      <a:r>
                        <a:rPr lang="en-US" sz="2700" dirty="0"/>
                        <a:t># of participants gain and keep a job</a:t>
                      </a:r>
                    </a:p>
                    <a:p>
                      <a:pPr marL="285750" indent="-285750" algn="ctr">
                        <a:buFont typeface="Arial" panose="020B0604020202020204" pitchFamily="34" charset="0"/>
                        <a:buChar char="•"/>
                      </a:pPr>
                      <a:r>
                        <a:rPr lang="en-US" sz="2700" dirty="0"/>
                        <a:t>% of parents who demonstrate an increase in parenting skills</a:t>
                      </a:r>
                    </a:p>
                    <a:p>
                      <a:pPr algn="ctr"/>
                      <a:endParaRPr lang="en-US" sz="2700" dirty="0"/>
                    </a:p>
                  </a:txBody>
                  <a:tcPr marL="137160" marR="137160" marT="68580" marB="68580">
                    <a:solidFill>
                      <a:srgbClr val="09ABF0">
                        <a:alpha val="20000"/>
                      </a:srgbClr>
                    </a:solidFill>
                  </a:tcPr>
                </a:tc>
                <a:tc hMerge="1">
                  <a:txBody>
                    <a:bodyPr/>
                    <a:lstStyle/>
                    <a:p>
                      <a:endParaRPr lang="en-US" dirty="0"/>
                    </a:p>
                  </a:txBody>
                  <a:tcPr/>
                </a:tc>
                <a:extLst>
                  <a:ext uri="{0D108BD9-81ED-4DB2-BD59-A6C34878D82A}">
                    <a16:rowId xmlns:a16="http://schemas.microsoft.com/office/drawing/2014/main" val="2152399203"/>
                  </a:ext>
                </a:extLst>
              </a:tr>
            </a:tbl>
          </a:graphicData>
        </a:graphic>
      </p:graphicFrame>
    </p:spTree>
    <p:extLst>
      <p:ext uri="{BB962C8B-B14F-4D97-AF65-F5344CB8AC3E}">
        <p14:creationId xmlns:p14="http://schemas.microsoft.com/office/powerpoint/2010/main" val="32082057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hank you sign painted on a barn&#10;&#10;Description automatically generated">
            <a:extLst>
              <a:ext uri="{FF2B5EF4-FFF2-40B4-BE49-F238E27FC236}">
                <a16:creationId xmlns:a16="http://schemas.microsoft.com/office/drawing/2014/main" id="{311D620F-6C3C-D422-A435-B9915E63C8A0}"/>
              </a:ext>
            </a:extLst>
          </p:cNvPr>
          <p:cNvPicPr>
            <a:picLocks noChangeAspect="1"/>
          </p:cNvPicPr>
          <p:nvPr/>
        </p:nvPicPr>
        <p:blipFill rotWithShape="1">
          <a:blip r:embed="rId3"/>
          <a:srcRect t="26495" b="8903"/>
          <a:stretch/>
        </p:blipFill>
        <p:spPr>
          <a:xfrm>
            <a:off x="-1" y="-1"/>
            <a:ext cx="18288002" cy="7324922"/>
          </a:xfrm>
          <a:prstGeom prst="rect">
            <a:avLst/>
          </a:prstGeom>
        </p:spPr>
      </p:pic>
      <p:pic>
        <p:nvPicPr>
          <p:cNvPr id="4" name="Picture 3" descr="A close up of a sign&#10;&#10;Description automatically generated">
            <a:extLst>
              <a:ext uri="{FF2B5EF4-FFF2-40B4-BE49-F238E27FC236}">
                <a16:creationId xmlns:a16="http://schemas.microsoft.com/office/drawing/2014/main" id="{6F545504-54F7-7048-ADBA-8FD3D89330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4602" y="8771278"/>
            <a:ext cx="2553398" cy="1455675"/>
          </a:xfrm>
          <a:prstGeom prst="rect">
            <a:avLst/>
          </a:prstGeom>
        </p:spPr>
      </p:pic>
      <p:pic>
        <p:nvPicPr>
          <p:cNvPr id="5" name="object 6">
            <a:extLst>
              <a:ext uri="{FF2B5EF4-FFF2-40B4-BE49-F238E27FC236}">
                <a16:creationId xmlns:a16="http://schemas.microsoft.com/office/drawing/2014/main" id="{D24DD9E9-CF16-A597-4CB7-E80867F9EBD4}"/>
              </a:ext>
            </a:extLst>
          </p:cNvPr>
          <p:cNvPicPr/>
          <p:nvPr/>
        </p:nvPicPr>
        <p:blipFill>
          <a:blip r:embed="rId5" cstate="print"/>
          <a:stretch>
            <a:fillRect/>
          </a:stretch>
        </p:blipFill>
        <p:spPr>
          <a:xfrm>
            <a:off x="8839200" y="9105900"/>
            <a:ext cx="2438400" cy="1181100"/>
          </a:xfrm>
          <a:prstGeom prst="rect">
            <a:avLst/>
          </a:prstGeom>
        </p:spPr>
      </p:pic>
    </p:spTree>
    <p:extLst>
      <p:ext uri="{BB962C8B-B14F-4D97-AF65-F5344CB8AC3E}">
        <p14:creationId xmlns:p14="http://schemas.microsoft.com/office/powerpoint/2010/main" val="73099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166C5-52D9-CDCE-9205-20B3B404D71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AE880FB-CEBF-14B1-F405-BF537CC5246B}"/>
              </a:ext>
            </a:extLst>
          </p:cNvPr>
          <p:cNvSpPr>
            <a:spLocks noGrp="1"/>
          </p:cNvSpPr>
          <p:nvPr>
            <p:ph type="body" idx="4294967295"/>
          </p:nvPr>
        </p:nvSpPr>
        <p:spPr>
          <a:xfrm>
            <a:off x="2438400" y="633067"/>
            <a:ext cx="13134975" cy="1962076"/>
          </a:xfrm>
        </p:spPr>
        <p:txBody>
          <a:bodyPr/>
          <a:lstStyle/>
          <a:p>
            <a:pPr algn="ctr"/>
            <a:r>
              <a:rPr lang="en-US" sz="4800" dirty="0">
                <a:solidFill>
                  <a:srgbClr val="040C35"/>
                </a:solidFill>
              </a:rPr>
              <a:t>Collective Storytelling Framework</a:t>
            </a:r>
          </a:p>
          <a:p>
            <a:endParaRPr lang="en-US" sz="4800" dirty="0">
              <a:solidFill>
                <a:srgbClr val="040C35"/>
              </a:solidFill>
            </a:endParaRPr>
          </a:p>
          <a:p>
            <a:pPr marL="1384370" lvl="1"/>
            <a:endParaRPr lang="en-US" sz="3150" dirty="0">
              <a:solidFill>
                <a:srgbClr val="040C35"/>
              </a:solidFill>
            </a:endParaRPr>
          </a:p>
        </p:txBody>
      </p:sp>
      <p:graphicFrame>
        <p:nvGraphicFramePr>
          <p:cNvPr id="2" name="Diagram 1">
            <a:extLst>
              <a:ext uri="{FF2B5EF4-FFF2-40B4-BE49-F238E27FC236}">
                <a16:creationId xmlns:a16="http://schemas.microsoft.com/office/drawing/2014/main" id="{F4DC1B7C-752E-19B2-C2CB-05AF3910F499}"/>
              </a:ext>
            </a:extLst>
          </p:cNvPr>
          <p:cNvGraphicFramePr/>
          <p:nvPr/>
        </p:nvGraphicFramePr>
        <p:xfrm>
          <a:off x="3048000" y="1816100"/>
          <a:ext cx="12192000" cy="812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ject 6">
            <a:extLst>
              <a:ext uri="{FF2B5EF4-FFF2-40B4-BE49-F238E27FC236}">
                <a16:creationId xmlns:a16="http://schemas.microsoft.com/office/drawing/2014/main" id="{D0FD33ED-FEE8-1F2D-4BFF-AED2306C8A90}"/>
              </a:ext>
            </a:extLst>
          </p:cNvPr>
          <p:cNvPicPr/>
          <p:nvPr/>
        </p:nvPicPr>
        <p:blipFill>
          <a:blip r:embed="rId8" cstate="print"/>
          <a:stretch>
            <a:fillRect/>
          </a:stretch>
        </p:blipFill>
        <p:spPr>
          <a:xfrm>
            <a:off x="0" y="9105900"/>
            <a:ext cx="2438400" cy="1181100"/>
          </a:xfrm>
          <a:prstGeom prst="rect">
            <a:avLst/>
          </a:prstGeom>
        </p:spPr>
      </p:pic>
      <p:pic>
        <p:nvPicPr>
          <p:cNvPr id="5" name="object 6">
            <a:extLst>
              <a:ext uri="{FF2B5EF4-FFF2-40B4-BE49-F238E27FC236}">
                <a16:creationId xmlns:a16="http://schemas.microsoft.com/office/drawing/2014/main" id="{D85E6C75-E31A-73E4-C4DE-4B34795FCC8E}"/>
              </a:ext>
            </a:extLst>
          </p:cNvPr>
          <p:cNvPicPr/>
          <p:nvPr/>
        </p:nvPicPr>
        <p:blipFill>
          <a:blip r:embed="rId9" cstate="print"/>
          <a:stretch>
            <a:fillRect/>
          </a:stretch>
        </p:blipFill>
        <p:spPr>
          <a:xfrm>
            <a:off x="15849601" y="9105900"/>
            <a:ext cx="2415746" cy="1181100"/>
          </a:xfrm>
          <a:prstGeom prst="rect">
            <a:avLst/>
          </a:prstGeom>
        </p:spPr>
      </p:pic>
      <p:sp>
        <p:nvSpPr>
          <p:cNvPr id="6" name="Right Arrow 5">
            <a:extLst>
              <a:ext uri="{FF2B5EF4-FFF2-40B4-BE49-F238E27FC236}">
                <a16:creationId xmlns:a16="http://schemas.microsoft.com/office/drawing/2014/main" id="{01D52B30-B5B8-A562-0154-32FD5C79B616}"/>
              </a:ext>
            </a:extLst>
          </p:cNvPr>
          <p:cNvSpPr/>
          <p:nvPr/>
        </p:nvSpPr>
        <p:spPr>
          <a:xfrm>
            <a:off x="4611414" y="2471145"/>
            <a:ext cx="3276600" cy="990600"/>
          </a:xfrm>
          <a:prstGeom prst="rightArrow">
            <a:avLst/>
          </a:prstGeom>
          <a:solidFill>
            <a:srgbClr val="8AC43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66BC077C-F97B-E532-AFD4-8ECF06875C9B}"/>
              </a:ext>
            </a:extLst>
          </p:cNvPr>
          <p:cNvSpPr/>
          <p:nvPr/>
        </p:nvSpPr>
        <p:spPr>
          <a:xfrm>
            <a:off x="4611414" y="4788726"/>
            <a:ext cx="3276600" cy="990600"/>
          </a:xfrm>
          <a:prstGeom prst="rightArrow">
            <a:avLst/>
          </a:prstGeom>
          <a:solidFill>
            <a:srgbClr val="8E25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7E80C5A-391F-B97C-3398-F1762B5DF875}"/>
              </a:ext>
            </a:extLst>
          </p:cNvPr>
          <p:cNvGrpSpPr/>
          <p:nvPr/>
        </p:nvGrpSpPr>
        <p:grpSpPr>
          <a:xfrm>
            <a:off x="13487400" y="0"/>
            <a:ext cx="4800600" cy="2705100"/>
            <a:chOff x="10465674" y="0"/>
            <a:chExt cx="7822326" cy="4413432"/>
          </a:xfrm>
        </p:grpSpPr>
        <p:sp>
          <p:nvSpPr>
            <p:cNvPr id="9" name="Triangle 8">
              <a:extLst>
                <a:ext uri="{FF2B5EF4-FFF2-40B4-BE49-F238E27FC236}">
                  <a16:creationId xmlns:a16="http://schemas.microsoft.com/office/drawing/2014/main" id="{A777088E-F726-1672-DC17-3099AC1E1965}"/>
                </a:ext>
              </a:extLst>
            </p:cNvPr>
            <p:cNvSpPr/>
            <p:nvPr/>
          </p:nvSpPr>
          <p:spPr>
            <a:xfrm rot="10800000">
              <a:off x="10465674" y="0"/>
              <a:ext cx="5305754" cy="2476499"/>
            </a:xfrm>
            <a:prstGeom prst="triangle">
              <a:avLst/>
            </a:prstGeom>
            <a:solidFill>
              <a:srgbClr val="FF7D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4359D1D-F427-BA54-E7A5-B32903EB8911}"/>
                </a:ext>
              </a:extLst>
            </p:cNvPr>
            <p:cNvSpPr/>
            <p:nvPr/>
          </p:nvSpPr>
          <p:spPr>
            <a:xfrm rot="10800000">
              <a:off x="14059407" y="0"/>
              <a:ext cx="4228593" cy="4413432"/>
            </a:xfrm>
            <a:prstGeom prst="rtTriangle">
              <a:avLst/>
            </a:prstGeom>
            <a:solidFill>
              <a:srgbClr val="09A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ight Arrow 11">
            <a:extLst>
              <a:ext uri="{FF2B5EF4-FFF2-40B4-BE49-F238E27FC236}">
                <a16:creationId xmlns:a16="http://schemas.microsoft.com/office/drawing/2014/main" id="{FA5C0EB7-413A-610E-836F-F1B4BE864753}"/>
              </a:ext>
            </a:extLst>
          </p:cNvPr>
          <p:cNvSpPr/>
          <p:nvPr/>
        </p:nvSpPr>
        <p:spPr>
          <a:xfrm>
            <a:off x="4611416" y="7543800"/>
            <a:ext cx="3276600" cy="990600"/>
          </a:xfrm>
          <a:prstGeom prst="rightArrow">
            <a:avLst/>
          </a:prstGeom>
          <a:solidFill>
            <a:srgbClr val="09AB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888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0A2A93-80A9-ED7E-B317-99B413AAC8F2}"/>
              </a:ext>
            </a:extLst>
          </p:cNvPr>
          <p:cNvSpPr>
            <a:spLocks noGrp="1"/>
          </p:cNvSpPr>
          <p:nvPr>
            <p:ph type="body" idx="1"/>
          </p:nvPr>
        </p:nvSpPr>
        <p:spPr>
          <a:xfrm>
            <a:off x="1905000" y="3771902"/>
            <a:ext cx="14706600" cy="1661993"/>
          </a:xfrm>
        </p:spPr>
        <p:txBody>
          <a:bodyPr>
            <a:normAutofit/>
          </a:bodyPr>
          <a:lstStyle/>
          <a:p>
            <a:r>
              <a:rPr lang="en-US" sz="5400" b="0" dirty="0">
                <a:solidFill>
                  <a:srgbClr val="040C35"/>
                </a:solidFill>
              </a:rPr>
              <a:t>HOW DO WE GET TO DOCUMENTING THE COLLECTIVE  OFCY STORY?</a:t>
            </a:r>
          </a:p>
        </p:txBody>
      </p:sp>
      <p:pic>
        <p:nvPicPr>
          <p:cNvPr id="4" name="object 6">
            <a:extLst>
              <a:ext uri="{FF2B5EF4-FFF2-40B4-BE49-F238E27FC236}">
                <a16:creationId xmlns:a16="http://schemas.microsoft.com/office/drawing/2014/main" id="{657D7BFF-8086-E400-B057-487AFC7CF28E}"/>
              </a:ext>
            </a:extLst>
          </p:cNvPr>
          <p:cNvPicPr/>
          <p:nvPr/>
        </p:nvPicPr>
        <p:blipFill>
          <a:blip r:embed="rId3" cstate="print"/>
          <a:stretch>
            <a:fillRect/>
          </a:stretch>
        </p:blipFill>
        <p:spPr>
          <a:xfrm>
            <a:off x="15773400" y="9105899"/>
            <a:ext cx="2438400" cy="1181100"/>
          </a:xfrm>
          <a:prstGeom prst="rect">
            <a:avLst/>
          </a:prstGeom>
        </p:spPr>
      </p:pic>
    </p:spTree>
    <p:extLst>
      <p:ext uri="{BB962C8B-B14F-4D97-AF65-F5344CB8AC3E}">
        <p14:creationId xmlns:p14="http://schemas.microsoft.com/office/powerpoint/2010/main" val="3287625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235D0-66EF-F788-863F-8FBACCF4A84E}"/>
              </a:ext>
            </a:extLst>
          </p:cNvPr>
          <p:cNvSpPr>
            <a:spLocks noGrp="1"/>
          </p:cNvSpPr>
          <p:nvPr>
            <p:ph type="title"/>
          </p:nvPr>
        </p:nvSpPr>
        <p:spPr>
          <a:xfrm>
            <a:off x="1016000" y="1181100"/>
            <a:ext cx="14173200" cy="1661993"/>
          </a:xfrm>
        </p:spPr>
        <p:txBody>
          <a:bodyPr/>
          <a:lstStyle/>
          <a:p>
            <a:r>
              <a:rPr lang="en-US" sz="5400" b="1" i="0" dirty="0"/>
              <a:t>OFCY Outcome Measures </a:t>
            </a:r>
            <a:br>
              <a:rPr lang="en-US" sz="5400" b="1" i="0" dirty="0"/>
            </a:br>
            <a:r>
              <a:rPr lang="en-US" sz="5400" b="1" i="0" dirty="0"/>
              <a:t>            </a:t>
            </a:r>
            <a:r>
              <a:rPr lang="en-US" sz="5400" b="1" dirty="0"/>
              <a:t>Quantitative Information Collection</a:t>
            </a:r>
          </a:p>
        </p:txBody>
      </p:sp>
      <p:sp>
        <p:nvSpPr>
          <p:cNvPr id="5" name="Content Placeholder 4">
            <a:extLst>
              <a:ext uri="{FF2B5EF4-FFF2-40B4-BE49-F238E27FC236}">
                <a16:creationId xmlns:a16="http://schemas.microsoft.com/office/drawing/2014/main" id="{BF28951B-006E-BCDA-5EDF-BA47D1809774}"/>
              </a:ext>
            </a:extLst>
          </p:cNvPr>
          <p:cNvSpPr>
            <a:spLocks noGrp="1"/>
          </p:cNvSpPr>
          <p:nvPr>
            <p:ph idx="1"/>
          </p:nvPr>
        </p:nvSpPr>
        <p:spPr>
          <a:xfrm>
            <a:off x="990600" y="3390900"/>
            <a:ext cx="15773400" cy="5170646"/>
          </a:xfrm>
        </p:spPr>
        <p:txBody>
          <a:bodyPr/>
          <a:lstStyle/>
          <a:p>
            <a:pPr marL="607220" lvl="1"/>
            <a:r>
              <a:rPr lang="en-US" sz="4000" b="1" dirty="0">
                <a:latin typeface="Aptos" panose="020B0004020202020204" pitchFamily="34" charset="0"/>
                <a:cs typeface="Cordia New" panose="020B0304020202020204" pitchFamily="34" charset="-34"/>
              </a:rPr>
              <a:t>Multiple Levels of Outcomes</a:t>
            </a:r>
          </a:p>
          <a:p>
            <a:pPr marL="1373982" lvl="1" indent="-766763">
              <a:buFont typeface="Arial" panose="020B0604020202020204" pitchFamily="34" charset="0"/>
              <a:buChar char="•"/>
            </a:pPr>
            <a:r>
              <a:rPr lang="en-US" sz="2800" dirty="0">
                <a:latin typeface="Aptos" panose="020B0004020202020204" pitchFamily="34" charset="0"/>
                <a:cs typeface="Cordia New" panose="020B0304020202020204" pitchFamily="34" charset="-34"/>
              </a:rPr>
              <a:t>Individualized outcomes at unique program level </a:t>
            </a:r>
          </a:p>
          <a:p>
            <a:pPr marL="1373982" lvl="1" indent="-766763">
              <a:buFont typeface="Arial" panose="020B0604020202020204" pitchFamily="34" charset="0"/>
              <a:buChar char="•"/>
            </a:pPr>
            <a:r>
              <a:rPr lang="en-US" sz="2800" dirty="0">
                <a:latin typeface="Aptos" panose="020B0004020202020204" pitchFamily="34" charset="0"/>
                <a:cs typeface="Cordia New" panose="020B0304020202020204" pitchFamily="34" charset="-34"/>
              </a:rPr>
              <a:t>Specialized outcomes at program strategy level</a:t>
            </a:r>
          </a:p>
          <a:p>
            <a:pPr marL="1373982" lvl="1" indent="-766763">
              <a:buFont typeface="Arial" panose="020B0604020202020204" pitchFamily="34" charset="0"/>
              <a:buChar char="•"/>
            </a:pPr>
            <a:r>
              <a:rPr lang="en-US" sz="2800" dirty="0">
                <a:latin typeface="Aptos" panose="020B0004020202020204" pitchFamily="34" charset="0"/>
                <a:cs typeface="Cordia New" panose="020B0304020202020204" pitchFamily="34" charset="-34"/>
              </a:rPr>
              <a:t>Collective outcomes across all OFCY funded programs</a:t>
            </a:r>
          </a:p>
          <a:p>
            <a:pPr marL="1373982" lvl="1" indent="-766763"/>
            <a:endParaRPr lang="en-US" sz="4200" dirty="0">
              <a:latin typeface="Aptos" panose="020B0004020202020204" pitchFamily="34" charset="0"/>
              <a:cs typeface="Cordia New" panose="020B0304020202020204" pitchFamily="34" charset="-34"/>
            </a:endParaRPr>
          </a:p>
          <a:p>
            <a:pPr marL="607220" lvl="1"/>
            <a:r>
              <a:rPr lang="en-US" sz="4000" b="1" dirty="0">
                <a:latin typeface="Aptos" panose="020B0004020202020204" pitchFamily="34" charset="0"/>
                <a:cs typeface="Cordia New" panose="020B0304020202020204" pitchFamily="34" charset="-34"/>
              </a:rPr>
              <a:t>Key Components of Effective Outcomes</a:t>
            </a:r>
          </a:p>
          <a:p>
            <a:pPr marL="1373982" lvl="1" indent="-766763">
              <a:buFont typeface="Arial" panose="020B0604020202020204" pitchFamily="34" charset="0"/>
              <a:buChar char="•"/>
            </a:pPr>
            <a:r>
              <a:rPr lang="en-US" sz="2800" dirty="0">
                <a:latin typeface="Aptos" panose="020B0004020202020204" pitchFamily="34" charset="0"/>
                <a:ea typeface="Aptos" panose="020B0004020202020204" pitchFamily="34" charset="0"/>
                <a:cs typeface="Cordia New" panose="020B0304020202020204" pitchFamily="34" charset="-34"/>
              </a:rPr>
              <a:t>Measurable </a:t>
            </a:r>
          </a:p>
          <a:p>
            <a:pPr marL="1373982" lvl="1" indent="-766763">
              <a:buFont typeface="Arial" panose="020B0604020202020204" pitchFamily="34" charset="0"/>
              <a:buChar char="•"/>
            </a:pPr>
            <a:r>
              <a:rPr lang="en-US" sz="2800" dirty="0">
                <a:latin typeface="Aptos" panose="020B0004020202020204" pitchFamily="34" charset="0"/>
                <a:ea typeface="Aptos" panose="020B0004020202020204" pitchFamily="34" charset="0"/>
                <a:cs typeface="Cordia New" panose="020B0304020202020204" pitchFamily="34" charset="-34"/>
              </a:rPr>
              <a:t>Clearly defined</a:t>
            </a:r>
          </a:p>
          <a:p>
            <a:pPr marL="1373982" lvl="1" indent="-766763">
              <a:buFont typeface="Arial" panose="020B0604020202020204" pitchFamily="34" charset="0"/>
              <a:buChar char="•"/>
            </a:pPr>
            <a:r>
              <a:rPr lang="en-US" sz="2800" dirty="0">
                <a:latin typeface="Aptos" panose="020B0004020202020204" pitchFamily="34" charset="0"/>
                <a:ea typeface="Aptos" panose="020B0004020202020204" pitchFamily="34" charset="0"/>
                <a:cs typeface="Cordia New" panose="020B0304020202020204" pitchFamily="34" charset="-34"/>
              </a:rPr>
              <a:t>Consistently apply</a:t>
            </a:r>
          </a:p>
          <a:p>
            <a:pPr marL="1373982" lvl="1" indent="-766763">
              <a:buFont typeface="Arial" panose="020B0604020202020204" pitchFamily="34" charset="0"/>
              <a:buChar char="•"/>
            </a:pPr>
            <a:r>
              <a:rPr lang="en-US" sz="2800" dirty="0">
                <a:latin typeface="Aptos" panose="020B0004020202020204" pitchFamily="34" charset="0"/>
                <a:ea typeface="Aptos" panose="020B0004020202020204" pitchFamily="34" charset="0"/>
                <a:cs typeface="Cordia New" panose="020B0304020202020204" pitchFamily="34" charset="-34"/>
              </a:rPr>
              <a:t>Realistic</a:t>
            </a:r>
          </a:p>
          <a:p>
            <a:pPr marL="1373982" lvl="1" indent="-766763"/>
            <a:endParaRPr lang="en-US" dirty="0"/>
          </a:p>
        </p:txBody>
      </p:sp>
    </p:spTree>
    <p:extLst>
      <p:ext uri="{BB962C8B-B14F-4D97-AF65-F5344CB8AC3E}">
        <p14:creationId xmlns:p14="http://schemas.microsoft.com/office/powerpoint/2010/main" val="29770354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78CA-E836-E6C9-FE2A-7BE64C979165}"/>
              </a:ext>
            </a:extLst>
          </p:cNvPr>
          <p:cNvSpPr>
            <a:spLocks noGrp="1"/>
          </p:cNvSpPr>
          <p:nvPr>
            <p:ph type="title"/>
          </p:nvPr>
        </p:nvSpPr>
        <p:spPr>
          <a:xfrm>
            <a:off x="914400" y="952500"/>
            <a:ext cx="15621000" cy="1846659"/>
          </a:xfrm>
        </p:spPr>
        <p:txBody>
          <a:bodyPr/>
          <a:lstStyle/>
          <a:p>
            <a:r>
              <a:rPr lang="en-US" sz="5400" b="1" i="0" dirty="0"/>
              <a:t>Numbers are Only Part of the OFCY Story:    </a:t>
            </a:r>
            <a:br>
              <a:rPr lang="en-US" sz="5400" b="1" i="0" dirty="0"/>
            </a:br>
            <a:br>
              <a:rPr lang="en-US" sz="1200" b="1" i="0" dirty="0"/>
            </a:br>
            <a:r>
              <a:rPr lang="en-US" sz="5400" b="1" i="0" dirty="0"/>
              <a:t>           </a:t>
            </a:r>
            <a:r>
              <a:rPr lang="en-US" sz="5400" b="1" dirty="0"/>
              <a:t>Qualitative Information Collection</a:t>
            </a:r>
          </a:p>
        </p:txBody>
      </p:sp>
      <p:sp>
        <p:nvSpPr>
          <p:cNvPr id="3" name="Content Placeholder 2">
            <a:extLst>
              <a:ext uri="{FF2B5EF4-FFF2-40B4-BE49-F238E27FC236}">
                <a16:creationId xmlns:a16="http://schemas.microsoft.com/office/drawing/2014/main" id="{24C81BA1-89D8-F6B9-2D3F-05A1192E38B3}"/>
              </a:ext>
            </a:extLst>
          </p:cNvPr>
          <p:cNvSpPr>
            <a:spLocks noGrp="1"/>
          </p:cNvSpPr>
          <p:nvPr>
            <p:ph idx="1"/>
          </p:nvPr>
        </p:nvSpPr>
        <p:spPr>
          <a:xfrm>
            <a:off x="1981200" y="3266063"/>
            <a:ext cx="15011400" cy="5539978"/>
          </a:xfrm>
        </p:spPr>
        <p:txBody>
          <a:bodyPr/>
          <a:lstStyle/>
          <a:p>
            <a:pPr marL="457200" indent="-457200">
              <a:lnSpc>
                <a:spcPct val="114000"/>
              </a:lnSpc>
              <a:buFont typeface="Arial" panose="020B0604020202020204" pitchFamily="34" charset="0"/>
              <a:buChar char="•"/>
            </a:pPr>
            <a:r>
              <a:rPr lang="en-US" sz="4000" b="0" dirty="0">
                <a:solidFill>
                  <a:schemeClr val="tx1"/>
                </a:solidFill>
              </a:rPr>
              <a:t>Narratives</a:t>
            </a:r>
          </a:p>
          <a:p>
            <a:pPr marL="457200" indent="-457200">
              <a:lnSpc>
                <a:spcPct val="114000"/>
              </a:lnSpc>
              <a:buFont typeface="Arial" panose="020B0604020202020204" pitchFamily="34" charset="0"/>
              <a:buChar char="•"/>
            </a:pPr>
            <a:r>
              <a:rPr lang="en-US" sz="4000" b="0" dirty="0">
                <a:solidFill>
                  <a:schemeClr val="tx1"/>
                </a:solidFill>
              </a:rPr>
              <a:t>Observations</a:t>
            </a:r>
          </a:p>
          <a:p>
            <a:pPr marL="457200" indent="-457200">
              <a:lnSpc>
                <a:spcPct val="114000"/>
              </a:lnSpc>
              <a:buFont typeface="Arial" panose="020B0604020202020204" pitchFamily="34" charset="0"/>
              <a:buChar char="•"/>
            </a:pPr>
            <a:r>
              <a:rPr lang="en-US" sz="4000" b="0" dirty="0">
                <a:solidFill>
                  <a:schemeClr val="tx1"/>
                </a:solidFill>
              </a:rPr>
              <a:t>Listening Sessions</a:t>
            </a:r>
          </a:p>
          <a:p>
            <a:pPr marL="457200" indent="-457200">
              <a:lnSpc>
                <a:spcPct val="114000"/>
              </a:lnSpc>
              <a:buFont typeface="Arial" panose="020B0604020202020204" pitchFamily="34" charset="0"/>
              <a:buChar char="•"/>
            </a:pPr>
            <a:r>
              <a:rPr lang="en-US" sz="4000" b="0" dirty="0">
                <a:solidFill>
                  <a:schemeClr val="tx1"/>
                </a:solidFill>
              </a:rPr>
              <a:t>Interviews</a:t>
            </a:r>
          </a:p>
          <a:p>
            <a:pPr marL="457200" indent="-457200">
              <a:lnSpc>
                <a:spcPct val="114000"/>
              </a:lnSpc>
              <a:buFont typeface="Arial" panose="020B0604020202020204" pitchFamily="34" charset="0"/>
              <a:buChar char="•"/>
            </a:pPr>
            <a:r>
              <a:rPr lang="en-US" sz="4000" b="0" dirty="0">
                <a:solidFill>
                  <a:schemeClr val="tx1"/>
                </a:solidFill>
              </a:rPr>
              <a:t>Photographs/Photovoice</a:t>
            </a:r>
          </a:p>
          <a:p>
            <a:pPr marL="457200" indent="-457200">
              <a:lnSpc>
                <a:spcPct val="114000"/>
              </a:lnSpc>
              <a:buFont typeface="Arial" panose="020B0604020202020204" pitchFamily="34" charset="0"/>
              <a:buChar char="•"/>
            </a:pPr>
            <a:r>
              <a:rPr lang="en-US" sz="4000" b="0" dirty="0">
                <a:solidFill>
                  <a:schemeClr val="tx1"/>
                </a:solidFill>
              </a:rPr>
              <a:t>Mapping</a:t>
            </a:r>
          </a:p>
          <a:p>
            <a:pPr marL="457200" indent="-457200">
              <a:lnSpc>
                <a:spcPct val="114000"/>
              </a:lnSpc>
              <a:buFont typeface="Arial" panose="020B0604020202020204" pitchFamily="34" charset="0"/>
              <a:buChar char="•"/>
            </a:pPr>
            <a:r>
              <a:rPr lang="en-US" sz="4000" b="0" dirty="0">
                <a:solidFill>
                  <a:schemeClr val="tx1"/>
                </a:solidFill>
              </a:rPr>
              <a:t>Journals/Journey Mapping</a:t>
            </a:r>
          </a:p>
          <a:p>
            <a:pPr marL="457200" indent="-457200">
              <a:lnSpc>
                <a:spcPct val="114000"/>
              </a:lnSpc>
              <a:buFont typeface="Arial" panose="020B0604020202020204" pitchFamily="34" charset="0"/>
              <a:buChar char="•"/>
            </a:pPr>
            <a:r>
              <a:rPr lang="en-US" sz="4000" b="0" dirty="0">
                <a:solidFill>
                  <a:schemeClr val="tx1"/>
                </a:solidFill>
              </a:rPr>
              <a:t>And many other innovative information collection methods….</a:t>
            </a:r>
          </a:p>
        </p:txBody>
      </p:sp>
    </p:spTree>
    <p:extLst>
      <p:ext uri="{BB962C8B-B14F-4D97-AF65-F5344CB8AC3E}">
        <p14:creationId xmlns:p14="http://schemas.microsoft.com/office/powerpoint/2010/main" val="25841437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BCAFA4-5147-5BE6-5E17-8E6BE67C87D5}"/>
              </a:ext>
            </a:extLst>
          </p:cNvPr>
          <p:cNvSpPr>
            <a:spLocks noGrp="1"/>
          </p:cNvSpPr>
          <p:nvPr>
            <p:ph type="ctrTitle"/>
          </p:nvPr>
        </p:nvSpPr>
        <p:spPr>
          <a:xfrm>
            <a:off x="1371600" y="3188970"/>
            <a:ext cx="15544800" cy="1477328"/>
          </a:xfrm>
        </p:spPr>
        <p:txBody>
          <a:bodyPr/>
          <a:lstStyle/>
          <a:p>
            <a:r>
              <a:rPr lang="en-US" sz="4800" i="0" dirty="0"/>
              <a:t>INPUT FROM GRANTEES TO HELP GUIDE EVALUATION PLANNING</a:t>
            </a:r>
          </a:p>
        </p:txBody>
      </p:sp>
      <p:sp>
        <p:nvSpPr>
          <p:cNvPr id="5" name="Text Placeholder 4">
            <a:extLst>
              <a:ext uri="{FF2B5EF4-FFF2-40B4-BE49-F238E27FC236}">
                <a16:creationId xmlns:a16="http://schemas.microsoft.com/office/drawing/2014/main" id="{9B84DD6F-063B-35D9-A879-8D05B1C52834}"/>
              </a:ext>
            </a:extLst>
          </p:cNvPr>
          <p:cNvSpPr>
            <a:spLocks noGrp="1"/>
          </p:cNvSpPr>
          <p:nvPr>
            <p:ph type="subTitle" idx="4"/>
          </p:nvPr>
        </p:nvSpPr>
        <p:spPr>
          <a:xfrm>
            <a:off x="2743200" y="5760720"/>
            <a:ext cx="12801600" cy="738664"/>
          </a:xfrm>
        </p:spPr>
        <p:txBody>
          <a:bodyPr/>
          <a:lstStyle/>
          <a:p>
            <a:r>
              <a:rPr lang="en-US" sz="4800" i="1" dirty="0">
                <a:solidFill>
                  <a:srgbClr val="000000"/>
                </a:solidFill>
              </a:rPr>
              <a:t>What we’ve heard so far….</a:t>
            </a:r>
          </a:p>
        </p:txBody>
      </p:sp>
    </p:spTree>
    <p:extLst>
      <p:ext uri="{BB962C8B-B14F-4D97-AF65-F5344CB8AC3E}">
        <p14:creationId xmlns:p14="http://schemas.microsoft.com/office/powerpoint/2010/main" val="39702022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839B-914C-C114-5358-26FB886BBBE9}"/>
              </a:ext>
            </a:extLst>
          </p:cNvPr>
          <p:cNvSpPr>
            <a:spLocks noGrp="1"/>
          </p:cNvSpPr>
          <p:nvPr>
            <p:ph type="title"/>
          </p:nvPr>
        </p:nvSpPr>
        <p:spPr>
          <a:xfrm>
            <a:off x="642937" y="1181100"/>
            <a:ext cx="12996863" cy="830997"/>
          </a:xfrm>
        </p:spPr>
        <p:txBody>
          <a:bodyPr/>
          <a:lstStyle/>
          <a:p>
            <a:r>
              <a:rPr lang="en-US" sz="5400" b="1" i="0" dirty="0">
                <a:solidFill>
                  <a:srgbClr val="000000"/>
                </a:solidFill>
                <a:latin typeface="Arial" panose="020B0604020202020204" pitchFamily="34" charset="0"/>
                <a:ea typeface="Montserrat" pitchFamily="2" charset="77"/>
                <a:cs typeface="Arial" panose="020B0604020202020204" pitchFamily="34" charset="0"/>
              </a:rPr>
              <a:t>Feedback Mechanisms</a:t>
            </a:r>
            <a:r>
              <a:rPr lang="en-US" sz="5400" i="0" dirty="0">
                <a:effectLst/>
                <a:latin typeface="Arial" panose="020B0604020202020204" pitchFamily="34" charset="0"/>
                <a:cs typeface="Arial" panose="020B0604020202020204" pitchFamily="34" charset="0"/>
              </a:rPr>
              <a:t> </a:t>
            </a:r>
            <a:endParaRPr lang="en-US" sz="5400" i="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6B9453-A764-9610-783C-D8DB75C2033B}"/>
              </a:ext>
            </a:extLst>
          </p:cNvPr>
          <p:cNvSpPr>
            <a:spLocks noGrp="1"/>
          </p:cNvSpPr>
          <p:nvPr>
            <p:ph idx="1"/>
          </p:nvPr>
        </p:nvSpPr>
        <p:spPr>
          <a:xfrm>
            <a:off x="2133600" y="2367355"/>
            <a:ext cx="14859000" cy="7074244"/>
          </a:xfrm>
        </p:spPr>
        <p:txBody>
          <a:bodyPr/>
          <a:lstStyle/>
          <a:p>
            <a:pPr>
              <a:lnSpc>
                <a:spcPct val="115000"/>
              </a:lnSpc>
              <a:spcBef>
                <a:spcPts val="1800"/>
              </a:spcBef>
            </a:pPr>
            <a:r>
              <a:rPr lang="en-US" sz="4000" dirty="0">
                <a:solidFill>
                  <a:schemeClr val="tx1"/>
                </a:solidFill>
                <a:latin typeface="Arial" panose="020B0604020202020204" pitchFamily="34" charset="0"/>
                <a:ea typeface="Montserrat" pitchFamily="2" charset="77"/>
                <a:cs typeface="Arial" panose="020B0604020202020204" pitchFamily="34" charset="0"/>
              </a:rPr>
              <a:t>Programs currently use various methods to gather insights on participant satisfaction and program impact.</a:t>
            </a:r>
            <a:endParaRPr lang="en-US" sz="40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marL="1200150" lvl="1" indent="-514350">
              <a:lnSpc>
                <a:spcPct val="115000"/>
              </a:lnSpc>
              <a:spcBef>
                <a:spcPts val="1800"/>
              </a:spcBef>
              <a:buFont typeface="Arial" panose="020B0604020202020204" pitchFamily="34" charset="0"/>
              <a:buChar char="●"/>
            </a:pPr>
            <a:r>
              <a:rPr lang="en-US" sz="3600" dirty="0">
                <a:solidFill>
                  <a:schemeClr val="tx1"/>
                </a:solidFill>
                <a:latin typeface="Arial" panose="020B0604020202020204" pitchFamily="34" charset="0"/>
                <a:ea typeface="Montserrat" pitchFamily="2" charset="77"/>
                <a:cs typeface="Arial" panose="020B0604020202020204" pitchFamily="34" charset="0"/>
              </a:rPr>
              <a:t>Surveys</a:t>
            </a:r>
          </a:p>
          <a:p>
            <a:pPr marL="1200150" lvl="1" indent="-514350">
              <a:lnSpc>
                <a:spcPct val="115000"/>
              </a:lnSpc>
              <a:spcBef>
                <a:spcPts val="1800"/>
              </a:spcBef>
              <a:buFont typeface="Arial" panose="020B0604020202020204" pitchFamily="34" charset="0"/>
              <a:buChar char="●"/>
            </a:pPr>
            <a:r>
              <a:rPr lang="en-US" sz="3600" dirty="0">
                <a:solidFill>
                  <a:schemeClr val="tx1"/>
                </a:solidFill>
                <a:latin typeface="Arial" panose="020B0604020202020204" pitchFamily="34" charset="0"/>
                <a:ea typeface="Montserrat" pitchFamily="2" charset="77"/>
                <a:cs typeface="Arial" panose="020B0604020202020204" pitchFamily="34" charset="0"/>
              </a:rPr>
              <a:t>Focus groups</a:t>
            </a:r>
          </a:p>
          <a:p>
            <a:pPr marL="1200150" lvl="1" indent="-514350">
              <a:lnSpc>
                <a:spcPct val="115000"/>
              </a:lnSpc>
              <a:spcBef>
                <a:spcPts val="1800"/>
              </a:spcBef>
              <a:buFont typeface="Arial" panose="020B0604020202020204" pitchFamily="34" charset="0"/>
              <a:buChar char="●"/>
            </a:pPr>
            <a:r>
              <a:rPr lang="en-US" sz="3600" dirty="0">
                <a:solidFill>
                  <a:schemeClr val="tx1"/>
                </a:solidFill>
                <a:latin typeface="Arial" panose="020B0604020202020204" pitchFamily="34" charset="0"/>
                <a:ea typeface="Montserrat" pitchFamily="2" charset="77"/>
                <a:cs typeface="Arial" panose="020B0604020202020204" pitchFamily="34" charset="0"/>
              </a:rPr>
              <a:t>Informal check-ins with participants</a:t>
            </a:r>
          </a:p>
          <a:p>
            <a:pPr marL="1200150" lvl="1" indent="-514350">
              <a:lnSpc>
                <a:spcPct val="115000"/>
              </a:lnSpc>
              <a:spcBef>
                <a:spcPts val="1800"/>
              </a:spcBef>
              <a:buFont typeface="Arial" panose="020B0604020202020204" pitchFamily="34" charset="0"/>
              <a:buChar char="●"/>
            </a:pPr>
            <a:endParaRPr lang="en-US" sz="4000" dirty="0">
              <a:solidFill>
                <a:schemeClr val="tx1"/>
              </a:solidFill>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1800"/>
              </a:spcAft>
            </a:pPr>
            <a:r>
              <a:rPr lang="en-US" sz="4000" dirty="0">
                <a:solidFill>
                  <a:schemeClr val="tx1"/>
                </a:solidFill>
                <a:latin typeface="Arial" panose="020B0604020202020204" pitchFamily="34" charset="0"/>
                <a:ea typeface="Montserrat" pitchFamily="2" charset="77"/>
                <a:cs typeface="Arial" panose="020B0604020202020204" pitchFamily="34" charset="0"/>
              </a:rPr>
              <a:t>Collecting pre- and post-program evaluations helps measure progress and identify areas for improvement.</a:t>
            </a:r>
            <a:endParaRPr lang="en-US" sz="4000" dirty="0">
              <a:solidFill>
                <a:schemeClr val="tx1"/>
              </a:solidFill>
              <a:latin typeface="Arial" panose="020B0604020202020204" pitchFamily="34" charset="0"/>
              <a:ea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403845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0B61-B2C7-1E9B-C18C-A032DE75AF4D}"/>
              </a:ext>
            </a:extLst>
          </p:cNvPr>
          <p:cNvSpPr>
            <a:spLocks noGrp="1"/>
          </p:cNvSpPr>
          <p:nvPr>
            <p:ph type="title"/>
          </p:nvPr>
        </p:nvSpPr>
        <p:spPr>
          <a:xfrm>
            <a:off x="990600" y="1714500"/>
            <a:ext cx="15087600" cy="793750"/>
          </a:xfrm>
        </p:spPr>
        <p:txBody>
          <a:bodyPr>
            <a:noAutofit/>
          </a:bodyPr>
          <a:lstStyle/>
          <a:p>
            <a:pPr>
              <a:lnSpc>
                <a:spcPct val="115000"/>
              </a:lnSpc>
              <a:spcBef>
                <a:spcPts val="1800"/>
              </a:spcBef>
              <a:spcAft>
                <a:spcPts val="1800"/>
              </a:spcAft>
            </a:pPr>
            <a:r>
              <a:rPr lang="en-US" sz="5400" b="1" i="0" dirty="0">
                <a:solidFill>
                  <a:srgbClr val="000000"/>
                </a:solidFill>
                <a:latin typeface="Arial" panose="020B0604020202020204" pitchFamily="34" charset="0"/>
                <a:ea typeface="Montserrat" pitchFamily="2" charset="77"/>
                <a:cs typeface="Arial" panose="020B0604020202020204" pitchFamily="34" charset="0"/>
              </a:rPr>
              <a:t>Engagement is Used as a Proxy for Success</a:t>
            </a:r>
            <a:endParaRPr lang="en-US" sz="5400" i="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BE8B12-2837-FC83-D399-5995E6294CD4}"/>
              </a:ext>
            </a:extLst>
          </p:cNvPr>
          <p:cNvSpPr>
            <a:spLocks noGrp="1"/>
          </p:cNvSpPr>
          <p:nvPr>
            <p:ph idx="1"/>
          </p:nvPr>
        </p:nvSpPr>
        <p:spPr>
          <a:xfrm>
            <a:off x="1862485" y="3086100"/>
            <a:ext cx="14563029" cy="3367404"/>
          </a:xfrm>
        </p:spPr>
        <p:txBody>
          <a:bodyPr>
            <a:normAutofit fontScale="25000" lnSpcReduction="20000"/>
          </a:bodyPr>
          <a:lstStyle/>
          <a:p>
            <a:pPr>
              <a:spcBef>
                <a:spcPts val="1800"/>
              </a:spcBef>
            </a:pPr>
            <a:r>
              <a:rPr lang="en-US" sz="16000" dirty="0">
                <a:solidFill>
                  <a:schemeClr val="tx1"/>
                </a:solidFill>
                <a:latin typeface="Arial" panose="020B0604020202020204" pitchFamily="34" charset="0"/>
                <a:ea typeface="Montserrat" pitchFamily="2" charset="77"/>
                <a:cs typeface="Arial" panose="020B0604020202020204" pitchFamily="34" charset="0"/>
              </a:rPr>
              <a:t>Participant Satisfaction through Attendance and Retention</a:t>
            </a:r>
          </a:p>
          <a:p>
            <a:pPr marL="1389063" lvl="1" indent="-931863">
              <a:lnSpc>
                <a:spcPct val="134000"/>
              </a:lnSpc>
              <a:spcBef>
                <a:spcPts val="1800"/>
              </a:spcBef>
              <a:buFont typeface="Arial" panose="020B0604020202020204" pitchFamily="34" charset="0"/>
              <a:buChar char="•"/>
            </a:pPr>
            <a:r>
              <a:rPr lang="en-US" sz="14400" u="none" strike="noStrike" dirty="0">
                <a:solidFill>
                  <a:schemeClr val="tx1"/>
                </a:solidFill>
                <a:effectLst/>
                <a:latin typeface="Arial" panose="020B0604020202020204" pitchFamily="34" charset="0"/>
                <a:ea typeface="Montserrat" pitchFamily="2" charset="77"/>
                <a:cs typeface="Arial" panose="020B0604020202020204" pitchFamily="34" charset="0"/>
              </a:rPr>
              <a:t>Attendance and retention (ongoing participation in program and/or year-to-year) are viewed as indirect measures of participant satisfaction.</a:t>
            </a:r>
          </a:p>
          <a:p>
            <a:pPr lvl="1">
              <a:spcBef>
                <a:spcPts val="1800"/>
              </a:spcBef>
            </a:pPr>
            <a:br>
              <a:rPr lang="en-US" sz="10000" u="none" strike="noStrike" dirty="0">
                <a:solidFill>
                  <a:schemeClr val="tx1"/>
                </a:solidFill>
                <a:effectLst/>
                <a:latin typeface="Arial" panose="020B0604020202020204" pitchFamily="34" charset="0"/>
                <a:ea typeface="Arial" panose="020B0604020202020204" pitchFamily="34" charset="0"/>
                <a:cs typeface="Arial" panose="020B0604020202020204" pitchFamily="34" charset="0"/>
              </a:rPr>
            </a:br>
            <a:endParaRPr lang="en-US" sz="10000" u="none" strike="noStrike"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a:spcBef>
                <a:spcPts val="1800"/>
              </a:spcBef>
            </a:pPr>
            <a:r>
              <a:rPr lang="en-US" sz="16000" dirty="0">
                <a:solidFill>
                  <a:schemeClr val="tx1"/>
                </a:solidFill>
                <a:latin typeface="Arial" panose="020B0604020202020204" pitchFamily="34" charset="0"/>
                <a:ea typeface="Montserrat" pitchFamily="2" charset="77"/>
                <a:cs typeface="Arial" panose="020B0604020202020204" pitchFamily="34" charset="0"/>
              </a:rPr>
              <a:t>Program Effectiveness Through Re-Engagement and Referrals </a:t>
            </a:r>
          </a:p>
          <a:p>
            <a:pPr marL="1390650" lvl="1" indent="-933450">
              <a:lnSpc>
                <a:spcPct val="134000"/>
              </a:lnSpc>
              <a:spcBef>
                <a:spcPts val="1800"/>
              </a:spcBef>
              <a:buFont typeface="Arial" panose="020B0604020202020204" pitchFamily="34" charset="0"/>
              <a:buChar char="•"/>
            </a:pPr>
            <a:r>
              <a:rPr lang="en-US" sz="14400" u="none" strike="noStrike" dirty="0">
                <a:solidFill>
                  <a:schemeClr val="tx1"/>
                </a:solidFill>
                <a:effectLst/>
                <a:latin typeface="Arial" panose="020B0604020202020204" pitchFamily="34" charset="0"/>
                <a:ea typeface="Montserrat" pitchFamily="2" charset="77"/>
                <a:cs typeface="Arial" panose="020B0604020202020204" pitchFamily="34" charset="0"/>
              </a:rPr>
              <a:t>High levels of re-engagement and word-of-mouth referrals indicate program effectiveness.</a:t>
            </a:r>
          </a:p>
          <a:p>
            <a:pPr lvl="1"/>
            <a:endParaRPr lang="en-US" dirty="0">
              <a:latin typeface="Montserrat" pitchFamily="2" charset="77"/>
            </a:endParaRPr>
          </a:p>
          <a:p>
            <a:pPr lvl="1"/>
            <a:endParaRPr lang="en-US" dirty="0"/>
          </a:p>
        </p:txBody>
      </p:sp>
    </p:spTree>
    <p:extLst>
      <p:ext uri="{BB962C8B-B14F-4D97-AF65-F5344CB8AC3E}">
        <p14:creationId xmlns:p14="http://schemas.microsoft.com/office/powerpoint/2010/main" val="19072660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4480</TotalTime>
  <Words>1301</Words>
  <Application>Microsoft Macintosh PowerPoint</Application>
  <PresentationFormat>Custom</PresentationFormat>
  <Paragraphs>202</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Montserrat</vt:lpstr>
      <vt:lpstr>Proxima-Nova-A---Regular</vt:lpstr>
      <vt:lpstr>Office Theme</vt:lpstr>
      <vt:lpstr>OFCY Grantee Convening December 4, 2023  Continued Input into Evaluation Planning</vt:lpstr>
      <vt:lpstr>Results Based Accountability for OFCY</vt:lpstr>
      <vt:lpstr>PowerPoint Presentation</vt:lpstr>
      <vt:lpstr>PowerPoint Presentation</vt:lpstr>
      <vt:lpstr>OFCY Outcome Measures              Quantitative Information Collection</vt:lpstr>
      <vt:lpstr>Numbers are Only Part of the OFCY Story:                 Qualitative Information Collection</vt:lpstr>
      <vt:lpstr>INPUT FROM GRANTEES TO HELP GUIDE EVALUATION PLANNING</vt:lpstr>
      <vt:lpstr>Feedback Mechanisms </vt:lpstr>
      <vt:lpstr>Engagement is Used as a Proxy for Success</vt:lpstr>
      <vt:lpstr>Emotional Well-being, Belonging, and Collaboration Are Cross-Program Themes   </vt:lpstr>
      <vt:lpstr>Personalized and Holistic Approaches  </vt:lpstr>
      <vt:lpstr>Program Strategy-Specific Outcomes and Measures</vt:lpstr>
      <vt:lpstr>Violence Prevention Focused Programs</vt:lpstr>
      <vt:lpstr>Parent Support Focused Programs </vt:lpstr>
      <vt:lpstr>High School Focused Programs</vt:lpstr>
      <vt:lpstr>Middle School Focused Programs</vt:lpstr>
      <vt:lpstr>Elementary School Focused Programs</vt:lpstr>
      <vt:lpstr>Employment Focused Programs</vt:lpstr>
      <vt:lpstr>Youth Leadership Focused Programs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OFCY Grantee Convening - October 2024</dc:title>
  <dc:creator>Danielle Motley</dc:creator>
  <cp:keywords>DAGRszktPbc,BABTTtsjPhA</cp:keywords>
  <cp:lastModifiedBy>Katie Kramer</cp:lastModifiedBy>
  <cp:revision>35</cp:revision>
  <dcterms:created xsi:type="dcterms:W3CDTF">2024-10-15T15:03:42Z</dcterms:created>
  <dcterms:modified xsi:type="dcterms:W3CDTF">2024-12-06T21:38:08Z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2024-10-15T00:00:00Z</vt:filetime>
  </property>
  <property fmtid="{D5CDD505-2E9C-101B-9397-08002B2CF9AE}" pid="3" name="Creator">
    <vt:lpwstr>Canva</vt:lpwstr>
  </property>
  <property fmtid="{D5CDD505-2E9C-101B-9397-08002B2CF9AE}" pid="4" name="LastSaved">
    <vt:filetime>2024-10-15T00:00:00Z</vt:filetime>
  </property>
  <property fmtid="{D5CDD505-2E9C-101B-9397-08002B2CF9AE}" pid="5" name="Producer">
    <vt:lpwstr>Canva</vt:lpwstr>
  </property>
</Properties>
</file>