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0" r:id="rId6"/>
    <p:sldId id="275" r:id="rId7"/>
    <p:sldId id="273" r:id="rId8"/>
    <p:sldId id="259" r:id="rId9"/>
    <p:sldId id="274" r:id="rId10"/>
    <p:sldId id="26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ve, Robin" userId="60ee2fff-6a7b-4c31-a175-b38d7026d317" providerId="ADAL" clId="{5F09F80F-5C0A-4640-89AA-5F1A3A37739C}"/>
    <pc:docChg chg="undo custSel addSld delSld">
      <pc:chgData name="Love, Robin" userId="60ee2fff-6a7b-4c31-a175-b38d7026d317" providerId="ADAL" clId="{5F09F80F-5C0A-4640-89AA-5F1A3A37739C}" dt="2023-11-03T18:14:47.755" v="5" actId="47"/>
      <pc:docMkLst>
        <pc:docMk/>
      </pc:docMkLst>
      <pc:sldChg chg="del">
        <pc:chgData name="Love, Robin" userId="60ee2fff-6a7b-4c31-a175-b38d7026d317" providerId="ADAL" clId="{5F09F80F-5C0A-4640-89AA-5F1A3A37739C}" dt="2023-11-03T18:03:24.867" v="0" actId="47"/>
        <pc:sldMkLst>
          <pc:docMk/>
          <pc:sldMk cId="1317521109" sldId="266"/>
        </pc:sldMkLst>
      </pc:sldChg>
      <pc:sldChg chg="add del">
        <pc:chgData name="Love, Robin" userId="60ee2fff-6a7b-4c31-a175-b38d7026d317" providerId="ADAL" clId="{5F09F80F-5C0A-4640-89AA-5F1A3A37739C}" dt="2023-11-03T18:06:36.724" v="3" actId="47"/>
        <pc:sldMkLst>
          <pc:docMk/>
          <pc:sldMk cId="1767074766" sldId="273"/>
        </pc:sldMkLst>
      </pc:sldChg>
      <pc:sldChg chg="add del">
        <pc:chgData name="Love, Robin" userId="60ee2fff-6a7b-4c31-a175-b38d7026d317" providerId="ADAL" clId="{5F09F80F-5C0A-4640-89AA-5F1A3A37739C}" dt="2023-11-03T18:14:47.755" v="5" actId="47"/>
        <pc:sldMkLst>
          <pc:docMk/>
          <pc:sldMk cId="893470446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28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1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30A368-B965-4338-8360-314C490B10D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0BE4A8-3741-4C10-A195-AA9DDED7A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8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5BC8-8F49-05C4-F86C-0C48763B2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787891"/>
            <a:ext cx="10058400" cy="3302845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OAKLAND FUND FOR CHILDREN AND YOUTH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lang="en-US" sz="3600" b="1"/>
              <a:t>GRANTEE CONVENING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2D9B6-1D25-5043-E4EB-E39200507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596962"/>
            <a:ext cx="10058400" cy="135833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/>
              <a:t>October 20, 2023</a:t>
            </a:r>
          </a:p>
          <a:p>
            <a:pPr algn="ctr"/>
            <a:r>
              <a:rPr lang="en-US" b="1"/>
              <a:t>12:00 noon – 1:30 pm</a:t>
            </a:r>
          </a:p>
          <a:p>
            <a:pPr algn="ctr"/>
            <a:r>
              <a:rPr lang="en-US" b="1"/>
              <a:t>VIRTUAL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F48A1-B88E-A6C9-9D51-65700E8087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95575" y="2652452"/>
            <a:ext cx="901065" cy="80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76480-E097-204B-1EB6-E10727F35C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6560" y="1098410"/>
            <a:ext cx="6400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1C43-2C14-732C-BAE9-15425920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4758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/>
            </a:br>
            <a:br>
              <a:rPr lang="en-US" sz="3200" b="1"/>
            </a:br>
            <a:endParaRPr lang="en-US" sz="32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45CB7-282B-C91C-5532-463DBAF34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9811" y="1764632"/>
            <a:ext cx="8030678" cy="47404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1600" dirty="0"/>
              <a:t>Welcome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/>
              <a:t>Agenda Overview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/>
              <a:t>A Minute for Mindfulness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/>
              <a:t>Opening Remarks – Children &amp; Youth Services Manager aka OFCY Director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/>
              <a:t>Staff Introductions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/>
              <a:t>Race &amp; Equity Presentation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 err="1"/>
              <a:t>Cityspan</a:t>
            </a:r>
            <a:r>
              <a:rPr lang="en-US" sz="1600" dirty="0"/>
              <a:t> Presentation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600" dirty="0" err="1"/>
              <a:t>ReCast</a:t>
            </a:r>
            <a:r>
              <a:rPr lang="en-US" sz="1600" dirty="0"/>
              <a:t> Update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On the Radar Updates:</a:t>
            </a:r>
            <a:endParaRPr lang="en-US" sz="14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500" i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Grantee Convening Dates</a:t>
            </a:r>
            <a:endParaRPr lang="en-US" sz="15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500" i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Strategic Planning &amp; YPAR</a:t>
            </a:r>
            <a:endParaRPr lang="en-US" sz="15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500" i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FY 22-23 Evaluation</a:t>
            </a:r>
            <a:endParaRPr lang="en-US" sz="15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500" i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Grantee Spotlight</a:t>
            </a:r>
            <a:endParaRPr lang="en-US" sz="15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500" i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Kids’ First POC Vacancies</a:t>
            </a:r>
            <a:endParaRPr lang="en-US" sz="15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8"/>
              <a:tabLst>
                <a:tab pos="457200" algn="l"/>
              </a:tabLst>
            </a:pPr>
            <a:r>
              <a:rPr lang="en-US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Announcements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8"/>
              <a:tabLst>
                <a:tab pos="457200" algn="l"/>
              </a:tabLst>
            </a:pPr>
            <a:endParaRPr lang="en-US" sz="1600" dirty="0">
              <a:solidFill>
                <a:srgbClr val="242424"/>
              </a:solidFill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8"/>
              <a:tabLst>
                <a:tab pos="457200" algn="l"/>
              </a:tabLst>
            </a:pPr>
            <a:r>
              <a:rPr lang="en-US" sz="16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Adjourn</a:t>
            </a:r>
            <a:endParaRPr lang="en-US" sz="16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DB88B-5F83-3EED-51E4-8A942D266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89957" y="430965"/>
            <a:ext cx="901065" cy="80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D5438-BB6D-9116-A995-176FAE0E0670}"/>
              </a:ext>
            </a:extLst>
          </p:cNvPr>
          <p:cNvSpPr txBox="1"/>
          <p:nvPr/>
        </p:nvSpPr>
        <p:spPr>
          <a:xfrm>
            <a:off x="1660358" y="497194"/>
            <a:ext cx="9801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AGENDA</a:t>
            </a:r>
            <a:br>
              <a:rPr lang="en-US" sz="3200" b="1"/>
            </a:br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10875-333E-9791-6941-3F9F278C0A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9760" y="530573"/>
            <a:ext cx="6400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2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E44C-F18B-EE7D-A09F-ADEE4561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13874"/>
            <a:ext cx="10058400" cy="852036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Staff Introductions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01EB2-E4BD-6ABF-1207-C7C8C48A9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4127" y="1966050"/>
            <a:ext cx="6585284" cy="4023360"/>
          </a:xfrm>
        </p:spPr>
        <p:txBody>
          <a:bodyPr/>
          <a:lstStyle/>
          <a:p>
            <a:endParaRPr lang="en-US"/>
          </a:p>
          <a:p>
            <a:pPr algn="ctr"/>
            <a:r>
              <a:rPr lang="en-US"/>
              <a:t>Terry Hill, OFCY Grants Analyst, PAII</a:t>
            </a:r>
          </a:p>
          <a:p>
            <a:pPr algn="ctr"/>
            <a:endParaRPr lang="en-US"/>
          </a:p>
          <a:p>
            <a:pPr algn="ctr"/>
            <a:r>
              <a:rPr lang="en-US"/>
              <a:t>Annie Hines, OFCY Grants Analyst, Acting PAII </a:t>
            </a:r>
          </a:p>
          <a:p>
            <a:pPr algn="ctr"/>
            <a:endParaRPr lang="en-US"/>
          </a:p>
          <a:p>
            <a:pPr algn="ctr"/>
            <a:r>
              <a:rPr lang="en-US"/>
              <a:t>Sara Tiras, OYC Lead Staff, Acting PAII</a:t>
            </a:r>
          </a:p>
          <a:p>
            <a:pPr algn="ctr"/>
            <a:endParaRPr lang="en-US"/>
          </a:p>
          <a:p>
            <a:pPr algn="ctr"/>
            <a:r>
              <a:rPr lang="en-US"/>
              <a:t>Marshay Boyd, Acting Admin. Asst. II</a:t>
            </a:r>
          </a:p>
        </p:txBody>
      </p:sp>
    </p:spTree>
    <p:extLst>
      <p:ext uri="{BB962C8B-B14F-4D97-AF65-F5344CB8AC3E}">
        <p14:creationId xmlns:p14="http://schemas.microsoft.com/office/powerpoint/2010/main" val="316714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3F0DDC-6FB9-4247-A1D5-9372D7B9E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5202" y="6198146"/>
            <a:ext cx="4174509" cy="643705"/>
          </a:xfrm>
        </p:spPr>
        <p:txBody>
          <a:bodyPr anchor="t">
            <a:normAutofit fontScale="8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Desralynn Cole</a:t>
            </a:r>
          </a:p>
          <a:p>
            <a:pPr algn="l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Program Director </a:t>
            </a:r>
          </a:p>
          <a:p>
            <a:pPr algn="l"/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0D993-6DF6-461C-9B34-7BE446D2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478" y="866274"/>
            <a:ext cx="6057669" cy="449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EE289-6F02-437C-85DA-90BA8276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1" y="2356161"/>
            <a:ext cx="1048300" cy="1520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76348-A853-4B3A-A0E3-BDBBB0EE4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brightnessContrast bright="15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811" y="1976622"/>
            <a:ext cx="1912668" cy="190759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6707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E44C-F18B-EE7D-A09F-ADEE4561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78042"/>
            <a:ext cx="10058400" cy="787868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Robin Love, CYS Manager / OFCY 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AB48-3810-70BB-C494-EE902E74DB51}"/>
              </a:ext>
            </a:extLst>
          </p:cNvPr>
          <p:cNvSpPr txBox="1"/>
          <p:nvPr/>
        </p:nvSpPr>
        <p:spPr>
          <a:xfrm>
            <a:off x="1259305" y="1900989"/>
            <a:ext cx="86306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8560" lvl="5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i="1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On the Radar:</a:t>
            </a:r>
          </a:p>
          <a:p>
            <a:pPr marL="1008560" lvl="5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Strategic Planning </a:t>
            </a:r>
          </a:p>
          <a:p>
            <a:pPr marL="1351460" lvl="5" indent="-342900" algn="ctr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800" b="1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008560" lvl="5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FY 22-23 Evaluation</a:t>
            </a:r>
            <a:endParaRPr lang="en-US" sz="2800" b="1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 algn="ctr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800" b="1" dirty="0">
              <a:solidFill>
                <a:srgbClr val="242424"/>
              </a:solidFill>
              <a:effectLst/>
              <a:ea typeface="Times New Roman" panose="02020603050405020304" pitchFamily="18" charset="0"/>
            </a:endParaRPr>
          </a:p>
          <a:p>
            <a:pPr marL="1008560" lvl="5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Grantee Spotlight</a:t>
            </a:r>
            <a:endParaRPr lang="en-US" sz="2800" b="1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1351460" lvl="5" indent="-342900" algn="ctr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800" b="1" dirty="0">
              <a:solidFill>
                <a:srgbClr val="242424"/>
              </a:solidFill>
              <a:effectLst/>
              <a:ea typeface="Times New Roman" panose="02020603050405020304" pitchFamily="18" charset="0"/>
            </a:endParaRPr>
          </a:p>
          <a:p>
            <a:pPr marL="1008560" lvl="5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Kids’ First POC Vacancies</a:t>
            </a:r>
            <a:endParaRPr lang="en-US" sz="2800" b="1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4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D7E0-F5D6-6697-32A5-9E19ED84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34189"/>
            <a:ext cx="10058400" cy="903171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OFCY Grantee Convening Save the 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ABDA9-FCB3-F52F-64F0-7E1BB3AEBD07}"/>
              </a:ext>
            </a:extLst>
          </p:cNvPr>
          <p:cNvSpPr txBox="1"/>
          <p:nvPr/>
        </p:nvSpPr>
        <p:spPr>
          <a:xfrm>
            <a:off x="1764632" y="1933074"/>
            <a:ext cx="705050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Proposed Convening Schedule: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10/20/23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12:00 – 1:30 pm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(Meet &amp; Greet that was postponed)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1/19/24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Strategic Plan Kick Off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4/19/24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7/19/24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 the Year Celebration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10/18/24</a:t>
            </a:r>
          </a:p>
        </p:txBody>
      </p:sp>
    </p:spTree>
    <p:extLst>
      <p:ext uri="{BB962C8B-B14F-4D97-AF65-F5344CB8AC3E}">
        <p14:creationId xmlns:p14="http://schemas.microsoft.com/office/powerpoint/2010/main" val="173172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2968-5661-65D3-F9D0-FB070D46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8113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Kid’s First – OFCY PLANNING &amp; OVERSIGHT COMMITTEE (POC)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F6E22-F7F7-6950-61CE-A94ED7A3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378988"/>
            <a:ext cx="9755205" cy="4978206"/>
          </a:xfrm>
        </p:spPr>
        <p:txBody>
          <a:bodyPr>
            <a:normAutofit fontScale="40000" lnSpcReduction="20000"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City of Oakland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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Human Services Department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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Oakland Fund for Children and Youth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Planning and Oversight Committee Adult &amp; Youth Appointees Needed!</a:t>
            </a:r>
            <a:endParaRPr kumimoji="0" lang="en-US" alt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City of Oakland seeks energetic, community-minded adult and youth members for the Planning and Oversight Committee (POC) of the Oakland Fund for Children and Youth (OFCY).  This important Committee decides how to allocate 3% of the City’s unrestricted general fund revenues to support Oakland’s children and youth.  </a:t>
            </a:r>
            <a:endParaRPr kumimoji="0" lang="en-US" alt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POC is comprised of 17 total youth and adult members.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b="1" u="sng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Planning and Oversight Committee (POC) is responsible for</a:t>
            </a:r>
            <a:r>
              <a:rPr kumimoji="0" lang="en-US" altLang="en-US" sz="2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Preparing the Three-Year Strategic Investment Plans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Soliciting funding applications from private non-profit and public agencies through an open and fair application process.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Submitting to the Oakland City Council for its adoption the Three-year Strategic Investment Plans and funding recommendations (POC approves initial and annual grant renewals).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Submitting to the Oakland City Council for its adoption annual independent evaluation reports.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Receiving City Auditor annual reports on the Fund’s Financial Statement and the Base Spending Requirement.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Youth Voice is an important component of the strategic planning, grantee engagement and evaluation efforts.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en-US" altLang="en-US" sz="22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Youth committee members will receive a mentor(s) and support to actively participate in meetings and related activities.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en-US" altLang="en-US" sz="22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Youth can receive a stipend up to $1200 based on participation / attendance.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85081C96-3D86-5FCA-6D52-AE23F6C0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8" y="444659"/>
            <a:ext cx="6397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8">
            <a:extLst>
              <a:ext uri="{FF2B5EF4-FFF2-40B4-BE49-F238E27FC236}">
                <a16:creationId xmlns:a16="http://schemas.microsoft.com/office/drawing/2014/main" id="{4AE7E7C9-269B-005A-3893-69696E4A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20" y="514869"/>
            <a:ext cx="9017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6B508AF-67D4-43ED-8937-2964A3F1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95F00-5D83-29C8-42B9-83F47468B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02"/>
          <a:stretch/>
        </p:blipFill>
        <p:spPr>
          <a:xfrm>
            <a:off x="3976686" y="269885"/>
            <a:ext cx="4739698" cy="59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59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2612a9-e92e-4394-9dee-8bc9eeb911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0962E8BE1FA409C4FC6CDC6145310" ma:contentTypeVersion="7" ma:contentTypeDescription="Create a new document." ma:contentTypeScope="" ma:versionID="c416422de5abc697a42f32439bdb379c">
  <xsd:schema xmlns:xsd="http://www.w3.org/2001/XMLSchema" xmlns:xs="http://www.w3.org/2001/XMLSchema" xmlns:p="http://schemas.microsoft.com/office/2006/metadata/properties" xmlns:ns3="552612a9-e92e-4394-9dee-8bc9eeb911fd" xmlns:ns4="c2164e85-f8bd-4d1c-9bf1-e7754b776957" targetNamespace="http://schemas.microsoft.com/office/2006/metadata/properties" ma:root="true" ma:fieldsID="6d2c9f1e6ebf4eb7ba53dbfc74f14012" ns3:_="" ns4:_="">
    <xsd:import namespace="552612a9-e92e-4394-9dee-8bc9eeb911fd"/>
    <xsd:import namespace="c2164e85-f8bd-4d1c-9bf1-e7754b776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612a9-e92e-4394-9dee-8bc9eeb91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4e85-f8bd-4d1c-9bf1-e7754b776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C9549F-4E1E-4E87-B685-AB82C8C20572}">
  <ds:schemaRefs>
    <ds:schemaRef ds:uri="552612a9-e92e-4394-9dee-8bc9eeb911fd"/>
    <ds:schemaRef ds:uri="c2164e85-f8bd-4d1c-9bf1-e7754b7769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71F34F-7C2C-4516-97E9-D41AB4992563}">
  <ds:schemaRefs>
    <ds:schemaRef ds:uri="552612a9-e92e-4394-9dee-8bc9eeb911fd"/>
    <ds:schemaRef ds:uri="c2164e85-f8bd-4d1c-9bf1-e7754b7769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A2E13E-027D-46F4-9BF9-7D93D4892D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429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OAKLAND FUND FOR CHILDREN AND YOUTH   GRANTEE CONVENING</vt:lpstr>
      <vt:lpstr>  </vt:lpstr>
      <vt:lpstr>Staff Introductions</vt:lpstr>
      <vt:lpstr>PowerPoint Presentation</vt:lpstr>
      <vt:lpstr>Robin Love, CYS Manager / OFCY Director</vt:lpstr>
      <vt:lpstr>OFCY Grantee Convening Save the Dates</vt:lpstr>
      <vt:lpstr>Kid’s First – OFCY PLANNING &amp; OVERSIGHT COMMITTEE (POC)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Oakland Fund for Children and Youth (OFCY)   </dc:title>
  <dc:creator>Love, Robin</dc:creator>
  <cp:lastModifiedBy>Love, Robin</cp:lastModifiedBy>
  <cp:revision>3</cp:revision>
  <dcterms:created xsi:type="dcterms:W3CDTF">2023-10-19T17:17:32Z</dcterms:created>
  <dcterms:modified xsi:type="dcterms:W3CDTF">2023-11-03T18:14:56Z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0x0101009870962E8BE1FA409C4FC6CDC6145310</vt:lpwstr>
  </property>
</Properties>
</file>